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notesMasterIdLst>
    <p:notesMasterId r:id="rId40"/>
  </p:notesMasterIdLst>
  <p:handoutMasterIdLst>
    <p:handoutMasterId r:id="rId41"/>
  </p:handoutMasterIdLst>
  <p:sldIdLst>
    <p:sldId id="257" r:id="rId3"/>
    <p:sldId id="290" r:id="rId4"/>
    <p:sldId id="295" r:id="rId5"/>
    <p:sldId id="303" r:id="rId6"/>
    <p:sldId id="272" r:id="rId7"/>
    <p:sldId id="274" r:id="rId8"/>
    <p:sldId id="273" r:id="rId9"/>
    <p:sldId id="302" r:id="rId10"/>
    <p:sldId id="270" r:id="rId11"/>
    <p:sldId id="275" r:id="rId12"/>
    <p:sldId id="261" r:id="rId13"/>
    <p:sldId id="276" r:id="rId14"/>
    <p:sldId id="277" r:id="rId15"/>
    <p:sldId id="278" r:id="rId16"/>
    <p:sldId id="279" r:id="rId17"/>
    <p:sldId id="304" r:id="rId18"/>
    <p:sldId id="288" r:id="rId19"/>
    <p:sldId id="301" r:id="rId20"/>
    <p:sldId id="281" r:id="rId21"/>
    <p:sldId id="289" r:id="rId22"/>
    <p:sldId id="300" r:id="rId23"/>
    <p:sldId id="282" r:id="rId24"/>
    <p:sldId id="291" r:id="rId25"/>
    <p:sldId id="258" r:id="rId26"/>
    <p:sldId id="265" r:id="rId27"/>
    <p:sldId id="283" r:id="rId28"/>
    <p:sldId id="296" r:id="rId29"/>
    <p:sldId id="298" r:id="rId30"/>
    <p:sldId id="264" r:id="rId31"/>
    <p:sldId id="299" r:id="rId32"/>
    <p:sldId id="284" r:id="rId33"/>
    <p:sldId id="263" r:id="rId34"/>
    <p:sldId id="262" r:id="rId35"/>
    <p:sldId id="286" r:id="rId36"/>
    <p:sldId id="294" r:id="rId37"/>
    <p:sldId id="269" r:id="rId38"/>
    <p:sldId id="260" r:id="rId3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33CC"/>
    <a:srgbClr val="FBA7F5"/>
    <a:srgbClr val="F6F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50" autoAdjust="0"/>
  </p:normalViewPr>
  <p:slideViewPr>
    <p:cSldViewPr>
      <p:cViewPr>
        <p:scale>
          <a:sx n="81" d="100"/>
          <a:sy n="81" d="100"/>
        </p:scale>
        <p:origin x="-108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microsoft.com/office/2015/10/relationships/revisionInfo" Target="revisionInfo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80E5-C3A3-4AFB-B478-AAE876CC066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59E7C-C382-4319-AAD2-628E9FA0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3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00B7C-5352-45FA-90B1-46D94B8F6C83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2E761-7C44-41F7-8403-8234E5919B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61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E761-7C44-41F7-8403-8234E5919BC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386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E761-7C44-41F7-8403-8234E5919BC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245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E761-7C44-41F7-8403-8234E5919BC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920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2E761-7C44-41F7-8403-8234E5919BCF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69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8971-355C-4018-AA2E-19A1333C1A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D0EF8-8591-4480-8381-276C71FCF0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0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1B86-D8DE-4DAD-8F9E-19BAE7EAE1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CD92-8DA5-4CDC-AECC-1D96552C8E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4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845ED-97BC-4AFA-821D-AEA93DE0D3F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F3947-6BBC-436F-9A4E-DAB2AFEF4C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439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5B02-6105-4FCF-BF04-389249EDC6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F4A1-44C8-446F-A642-A1349BE68A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3401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B6802-B002-49B2-9B1A-C17EF0E8EF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D0EF8-8591-4480-8381-276C71FCF0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32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95F82-914F-4ECB-9CC6-97C925140D2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78070-8EDD-4CBE-BA1D-D4E3024E18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49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509CD-1D06-447D-B7FC-7DB6163771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3D14-E593-4B81-A867-9DE033BC1F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4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08CCE-C78D-4574-96B4-A0B3060869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69DF-7B9B-409D-B032-CAAF1C7327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13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23E1-0C02-49FC-8106-6C93FAD700B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BDF3-84A4-4F3B-88D9-7A06655C9AD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36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AFCBC-1A4E-4004-A982-8D963176F1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B9EA-9AB1-4076-A04C-34CD2D9140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68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9B61-5471-42EC-90F5-5FE0378DC6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14D9-4D59-4566-8CE7-BC1C5B2D55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1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BC03F-6EA7-4965-BA18-72BF885E7C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78070-8EDD-4CBE-BA1D-D4E3024E18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10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22C86-7523-442D-8172-40C0A3B115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CEEB-63C2-4E0C-8988-00227A4D9E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186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806D-8B7B-4907-BE23-A8976FC1E8B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DC30-D0B3-4EC4-9EE3-40C72CE5A2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09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CCE37-C839-4DB4-A4C0-3D7DF1D02CC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CD92-8DA5-4CDC-AECC-1D96552C8ED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84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593F-183E-4C17-BF9F-6F076D45A56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F3947-6BBC-436F-9A4E-DAB2AFEF4C9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8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5F824-17A8-4E57-9F7C-8BFBAC53678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F4A1-44C8-446F-A642-A1349BE68A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7351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83D4-977B-4760-9098-C131298F5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3D14-E593-4B81-A867-9DE033BC1F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97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81C7-0FD3-4D6F-A9E5-F221D5B8E47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69DF-7B9B-409D-B032-CAAF1C7327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8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EE55D-DB35-4D62-8034-25730D6878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0BDF3-84A4-4F3B-88D9-7A06655C9AD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8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211F9-5E99-442B-ACFF-169CD3F61C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B9EA-9AB1-4076-A04C-34CD2D9140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5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C777F-8C29-42BB-87D3-35F03DE7376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14D9-4D59-4566-8CE7-BC1C5B2D55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8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4B17-0957-4C7F-81BB-7239F9CF2B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CEEB-63C2-4E0C-8988-00227A4D9E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2035-A3D4-42F4-94F1-DE4879AF366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DC30-D0B3-4EC4-9EE3-40C72CE5A2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7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B8CA18-D4AE-423E-8A82-8FA9DCF3E5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A9751-CBD1-464C-ABAB-0FF28C91ED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3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A28A52-CF0A-4E04-8B9B-FCD3DFCA54D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11.12.2018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A9751-CBD1-464C-ABAB-0FF28C91ED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3"/>
          <p:cNvSpPr>
            <a:spLocks noChangeArrowheads="1"/>
          </p:cNvSpPr>
          <p:nvPr/>
        </p:nvSpPr>
        <p:spPr bwMode="auto">
          <a:xfrm>
            <a:off x="3276599" y="6338610"/>
            <a:ext cx="2728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Москва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11 </a:t>
            </a:r>
            <a:r>
              <a:rPr lang="ru-RU" altLang="ru-RU" sz="1400" b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декабря </a:t>
            </a:r>
            <a:r>
              <a:rPr lang="ru-RU" altLang="ru-RU" sz="1400" b="1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2018 </a:t>
            </a:r>
            <a:r>
              <a:rPr lang="ru-RU" altLang="ru-RU" sz="1400" b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г.</a:t>
            </a:r>
            <a:r>
              <a:rPr lang="ru-RU" altLang="ru-RU" sz="1400" dirty="0">
                <a:solidFill>
                  <a:prstClr val="black"/>
                </a:solidFill>
                <a:latin typeface="Calibri" pitchFamily="34" charset="0"/>
              </a:rPr>
              <a:t> </a:t>
            </a:r>
            <a:endParaRPr lang="ru-RU" altLang="ru-RU" sz="1400" dirty="0">
              <a:solidFill>
                <a:prstClr val="whit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0728" y="2204864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ФЕДЕРАЛЬНОЕ СТАТИСТИЧЕСКОЕ НАБЛЮДЕНИЕ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ФОРМА №61</a:t>
            </a:r>
          </a:p>
          <a:p>
            <a:pPr algn="ctr"/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СВЕДЕНИЯ О БОЛЕЗНИ, ВЫЗВАННОЙ ВИРУСОМ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ИММУНОДЕФИЦИТА ЧЕЛОВЕКА </a:t>
            </a:r>
          </a:p>
          <a:p>
            <a:pPr algn="ctr"/>
            <a:r>
              <a:rPr lang="ru-RU" sz="2000" b="1" dirty="0">
                <a:solidFill>
                  <a:schemeClr val="bg1"/>
                </a:solidFill>
              </a:rPr>
              <a:t>за </a:t>
            </a:r>
            <a:r>
              <a:rPr lang="ru-RU" sz="2000" b="1" dirty="0" smtClean="0">
                <a:solidFill>
                  <a:schemeClr val="bg1"/>
                </a:solidFill>
              </a:rPr>
              <a:t>2018 </a:t>
            </a:r>
            <a:r>
              <a:rPr lang="ru-RU" sz="2000" b="1" dirty="0">
                <a:solidFill>
                  <a:schemeClr val="bg1"/>
                </a:solidFill>
              </a:rPr>
              <a:t>г.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55055" y="422108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Приказ Росстата: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Об утверждении формы</a:t>
            </a: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от   30.12.2015 №672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6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3209" y="908720"/>
            <a:ext cx="8558369" cy="4968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3537" y="908720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3537" y="1278052"/>
            <a:ext cx="819890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из других ведомств (мужчины) (В20-В24):</a:t>
            </a:r>
          </a:p>
          <a:p>
            <a:pPr algn="just"/>
            <a:r>
              <a:rPr lang="ru-RU" b="1" dirty="0"/>
              <a:t>Строка ф.61,таб.1000,</a:t>
            </a:r>
            <a:r>
              <a:rPr lang="ru-RU" b="1" dirty="0">
                <a:solidFill>
                  <a:srgbClr val="C00000"/>
                </a:solidFill>
              </a:rPr>
              <a:t>стр.1,</a:t>
            </a:r>
            <a:r>
              <a:rPr lang="ru-RU" b="1" dirty="0"/>
              <a:t>гр.05:15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из </a:t>
            </a:r>
            <a:r>
              <a:rPr lang="ru-RU" b="1" dirty="0"/>
              <a:t>ф.61,таб.1000,</a:t>
            </a:r>
            <a:r>
              <a:rPr lang="ru-RU" b="1" dirty="0">
                <a:solidFill>
                  <a:srgbClr val="C00000"/>
                </a:solidFill>
              </a:rPr>
              <a:t>стр.45</a:t>
            </a:r>
            <a:r>
              <a:rPr lang="ru-RU" b="1" dirty="0"/>
              <a:t>,гр.05:15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из других ведомств (женщины)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стр.2,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из ф.61, таб.1000, </a:t>
            </a:r>
            <a:r>
              <a:rPr lang="ru-RU" b="1" dirty="0" smtClean="0">
                <a:solidFill>
                  <a:srgbClr val="C00000"/>
                </a:solidFill>
              </a:rPr>
              <a:t>стр.46</a:t>
            </a:r>
            <a:r>
              <a:rPr lang="ru-RU" b="1" dirty="0" smtClean="0"/>
              <a:t>, гр.05:15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из учреждений ФСИН (мужчины) (В20-В24):</a:t>
            </a:r>
          </a:p>
          <a:p>
            <a:pPr algn="just"/>
            <a:r>
              <a:rPr lang="ru-RU" b="1" dirty="0"/>
              <a:t>Строка ф.61,таб.1000,</a:t>
            </a:r>
            <a:r>
              <a:rPr lang="ru-RU" b="1" dirty="0">
                <a:solidFill>
                  <a:srgbClr val="C00000"/>
                </a:solidFill>
              </a:rPr>
              <a:t>стр.45,</a:t>
            </a:r>
            <a:r>
              <a:rPr lang="ru-RU" b="1" dirty="0"/>
              <a:t>гр.05:15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из </a:t>
            </a:r>
            <a:r>
              <a:rPr lang="ru-RU" b="1" dirty="0"/>
              <a:t>ф.61,таб.1000,</a:t>
            </a:r>
            <a:r>
              <a:rPr lang="ru-RU" b="1" dirty="0">
                <a:solidFill>
                  <a:srgbClr val="C00000"/>
                </a:solidFill>
              </a:rPr>
              <a:t>стр.47</a:t>
            </a:r>
            <a:r>
              <a:rPr lang="ru-RU" b="1" dirty="0"/>
              <a:t>,гр.05:15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из учреждений ФСИН (женщины)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стр.46,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из </a:t>
            </a:r>
            <a:r>
              <a:rPr lang="ru-RU" b="1" dirty="0"/>
              <a:t>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стр.48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Для медицинских подразделений (организаций), находящихся в ведении управления организации медико-</a:t>
            </a:r>
            <a:r>
              <a:rPr lang="ru-RU" b="1" dirty="0"/>
              <a:t>с</a:t>
            </a:r>
            <a:r>
              <a:rPr lang="ru-RU" b="1" dirty="0" smtClean="0"/>
              <a:t>анитарного обеспечения ФСИН</a:t>
            </a:r>
            <a:endParaRPr lang="en-US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628800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	</a:t>
            </a:r>
            <a:r>
              <a:rPr lang="ru-RU" b="1" dirty="0" smtClean="0"/>
              <a:t>С целью обеспечения полноты учета контингентов и формирования статистической отчетности сведений о болезни, вызванной ВИЧ</a:t>
            </a:r>
            <a:r>
              <a:rPr lang="ru-RU" b="1" dirty="0"/>
              <a:t>, </a:t>
            </a:r>
            <a:r>
              <a:rPr lang="ru-RU" b="1" dirty="0" smtClean="0"/>
              <a:t>медицинскими подразделениями </a:t>
            </a:r>
            <a:r>
              <a:rPr lang="ru-RU" b="1" dirty="0"/>
              <a:t>(</a:t>
            </a:r>
            <a:r>
              <a:rPr lang="ru-RU" b="1" dirty="0" smtClean="0"/>
              <a:t>организациями), находящимися </a:t>
            </a:r>
            <a:r>
              <a:rPr lang="ru-RU" b="1" dirty="0"/>
              <a:t>в ведении управления организации медико-санитарного обеспечения </a:t>
            </a:r>
            <a:r>
              <a:rPr lang="ru-RU" b="1" dirty="0" smtClean="0"/>
              <a:t>ФСИН, планируется, что данными учреждениями в срок до 20 января года, следующего за отчетным периодом, будет предоставляться сводный отчет по форме №61, заполненный по всем графам и полям, для проведения сверки в центр профилактики и борьбы со СПИД органа исполнительной власти субъекта Российской Федерации в сфере охраны здоровья (письмо Департамента мониторинга, анализа и статистического развития здравоохранения Министерства здравоохранения Российской Федерации от 01.12.2017 г. №13-2/2-407).</a:t>
            </a:r>
            <a:endParaRPr lang="en-US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3209" y="908720"/>
            <a:ext cx="8558369" cy="53285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3537" y="908720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3537" y="1278052"/>
            <a:ext cx="8270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с диагнозом, установленным посмертно (мужчины)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</a:t>
            </a:r>
            <a:r>
              <a:rPr lang="ru-RU" b="1" dirty="0" smtClean="0">
                <a:solidFill>
                  <a:srgbClr val="C00000"/>
                </a:solidFill>
              </a:rPr>
              <a:t>стр.1,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из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ф.61, таб.1000, </a:t>
            </a:r>
            <a:r>
              <a:rPr lang="ru-RU" b="1" dirty="0" smtClean="0">
                <a:solidFill>
                  <a:srgbClr val="C00000"/>
                </a:solidFill>
              </a:rPr>
              <a:t>стр.49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пациентов с диагнозом, установленным посмертно (женщины) (В20-В24):</a:t>
            </a:r>
          </a:p>
          <a:p>
            <a:pPr algn="just"/>
            <a:r>
              <a:rPr lang="ru-RU" b="1" dirty="0"/>
              <a:t>Строка ф.61,таб.1000,</a:t>
            </a:r>
            <a:r>
              <a:rPr lang="ru-RU" b="1" dirty="0">
                <a:solidFill>
                  <a:srgbClr val="C00000"/>
                </a:solidFill>
              </a:rPr>
              <a:t>стр.2,</a:t>
            </a:r>
            <a:r>
              <a:rPr lang="ru-RU" b="1" dirty="0"/>
              <a:t>гр.05:15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из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ф.61,таб.1000,</a:t>
            </a:r>
            <a:r>
              <a:rPr lang="ru-RU" b="1" dirty="0" smtClean="0">
                <a:solidFill>
                  <a:srgbClr val="C00000"/>
                </a:solidFill>
              </a:rPr>
              <a:t>стр.50</a:t>
            </a:r>
            <a:r>
              <a:rPr lang="ru-RU" b="1" dirty="0" smtClean="0"/>
              <a:t>,гр.05:15</a:t>
            </a:r>
            <a:endParaRPr lang="ru-RU" b="1" dirty="0"/>
          </a:p>
          <a:p>
            <a:pPr algn="just"/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6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9071" y="917817"/>
            <a:ext cx="8558369" cy="52301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4157" y="947575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157" y="1314940"/>
            <a:ext cx="8300291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 (мужчины) (В20-В24):</a:t>
            </a:r>
          </a:p>
          <a:p>
            <a:pPr algn="just"/>
            <a:r>
              <a:rPr lang="ru-RU" sz="1700" b="1" dirty="0" smtClean="0"/>
              <a:t>Строка ф.61,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стр.1,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  из </a:t>
            </a:r>
            <a:r>
              <a:rPr lang="ru-RU" sz="1700" b="1" dirty="0"/>
              <a:t>ф.61,таб.1000</a:t>
            </a:r>
            <a:r>
              <a:rPr lang="ru-RU" sz="1700" b="1" dirty="0" smtClean="0"/>
              <a:t>, </a:t>
            </a:r>
            <a:r>
              <a:rPr lang="ru-RU" sz="1700" b="1" dirty="0" smtClean="0">
                <a:solidFill>
                  <a:srgbClr val="C00000"/>
                </a:solidFill>
              </a:rPr>
              <a:t>стр.51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 (женщины) (В20-В24):</a:t>
            </a:r>
          </a:p>
          <a:p>
            <a:pPr algn="just"/>
            <a:r>
              <a:rPr lang="ru-RU" sz="1700" b="1" dirty="0"/>
              <a:t>Строка </a:t>
            </a:r>
            <a:r>
              <a:rPr lang="ru-RU" sz="1700" b="1" dirty="0" smtClean="0"/>
              <a:t>ф.61,таб.1000,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стр.2,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стр.52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вид на жительство и разрешение на </a:t>
            </a:r>
          </a:p>
          <a:p>
            <a:pPr algn="just"/>
            <a:r>
              <a:rPr lang="ru-RU" sz="1700" b="1" u="sng" dirty="0"/>
              <a:t>временное проживание (мужчины) (В20-В24):</a:t>
            </a:r>
          </a:p>
          <a:p>
            <a:pPr algn="just"/>
            <a:r>
              <a:rPr lang="ru-RU" sz="1700" b="1" dirty="0"/>
              <a:t>Строка 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стр.51,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 </a:t>
            </a:r>
            <a:r>
              <a:rPr lang="ru-RU" sz="1700" b="1" dirty="0"/>
              <a:t>строки </a:t>
            </a:r>
            <a:endParaRPr lang="ru-RU" sz="1700" b="1" dirty="0" smtClean="0"/>
          </a:p>
          <a:p>
            <a:pPr algn="just"/>
            <a:r>
              <a:rPr lang="ru-RU" sz="1700" b="1" dirty="0" smtClean="0"/>
              <a:t>  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стр.53+55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вид на жительство и разрешение на </a:t>
            </a:r>
          </a:p>
          <a:p>
            <a:pPr algn="just"/>
            <a:r>
              <a:rPr lang="ru-RU" sz="1700" b="1" u="sng" dirty="0"/>
              <a:t>временное проживание (женщины) (В20-В24):</a:t>
            </a:r>
          </a:p>
          <a:p>
            <a:pPr algn="just"/>
            <a:r>
              <a:rPr lang="ru-RU" sz="1700" b="1" dirty="0"/>
              <a:t>Строка 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стр.52,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стр.54+56</a:t>
            </a:r>
            <a:r>
              <a:rPr lang="ru-RU" sz="1700" b="1" dirty="0" smtClean="0"/>
              <a:t>, гр.05:15</a:t>
            </a:r>
            <a:endParaRPr lang="ru-RU" sz="17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9071" y="917817"/>
            <a:ext cx="8558369" cy="53915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4157" y="947575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157" y="1314940"/>
            <a:ext cx="8228283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вид на жительство (мужчины) (В20-В24):</a:t>
            </a:r>
          </a:p>
          <a:p>
            <a:pPr algn="just"/>
            <a:r>
              <a:rPr lang="ru-RU" sz="1700" b="1" dirty="0"/>
              <a:t>Строка 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стр.51,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стр.53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вид на жительство (женщины) (В20-В24):</a:t>
            </a:r>
          </a:p>
          <a:p>
            <a:pPr algn="just"/>
            <a:r>
              <a:rPr lang="ru-RU" sz="1700" b="1" dirty="0"/>
              <a:t>Строка 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стр.52,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стр.54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разрешение на временное проживание </a:t>
            </a:r>
          </a:p>
          <a:p>
            <a:pPr algn="just"/>
            <a:r>
              <a:rPr lang="ru-RU" sz="1700" b="1" u="sng" dirty="0"/>
              <a:t>(мужчины) (В20-В24):</a:t>
            </a:r>
          </a:p>
          <a:p>
            <a:pPr algn="just"/>
            <a:r>
              <a:rPr lang="ru-RU" sz="1700" b="1" dirty="0"/>
              <a:t>Строка 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стр.51, 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</a:t>
            </a:r>
            <a:r>
              <a:rPr lang="ru-RU" sz="1700" b="1" dirty="0"/>
              <a:t> строки </a:t>
            </a:r>
            <a:endParaRPr lang="ru-RU" sz="1700" b="1" dirty="0" smtClean="0"/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 из </a:t>
            </a:r>
            <a:r>
              <a:rPr lang="ru-RU" sz="1700" b="1" dirty="0"/>
              <a:t>ф.61</a:t>
            </a:r>
            <a:r>
              <a:rPr lang="ru-RU" sz="1700" b="1" dirty="0" smtClean="0"/>
              <a:t>, таб.1000, </a:t>
            </a:r>
            <a:r>
              <a:rPr lang="ru-RU" sz="1700" b="1" dirty="0" smtClean="0">
                <a:solidFill>
                  <a:srgbClr val="C00000"/>
                </a:solidFill>
              </a:rPr>
              <a:t>стр.55</a:t>
            </a:r>
            <a:r>
              <a:rPr lang="ru-RU" sz="1700" b="1" dirty="0" smtClean="0"/>
              <a:t>, гр.05:15</a:t>
            </a:r>
            <a:endParaRPr lang="ru-RU" sz="1700" b="1" dirty="0"/>
          </a:p>
          <a:p>
            <a:pPr algn="just"/>
            <a:endParaRPr lang="ru-RU" sz="17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иностранных граждан, имеющих разрешение на временное проживание </a:t>
            </a:r>
          </a:p>
          <a:p>
            <a:pPr algn="just"/>
            <a:r>
              <a:rPr lang="ru-RU" sz="1700" b="1" u="sng" dirty="0"/>
              <a:t>(женщины) (В20-В24):</a:t>
            </a:r>
          </a:p>
          <a:p>
            <a:pPr algn="just"/>
            <a:r>
              <a:rPr lang="ru-RU" sz="1700" b="1" dirty="0"/>
              <a:t>Строка ф.61,таб.1000</a:t>
            </a:r>
            <a:r>
              <a:rPr lang="ru-RU" sz="1700" b="1" dirty="0" smtClean="0"/>
              <a:t>, </a:t>
            </a:r>
            <a:r>
              <a:rPr lang="ru-RU" sz="1700" b="1" dirty="0" smtClean="0">
                <a:solidFill>
                  <a:srgbClr val="C00000"/>
                </a:solidFill>
              </a:rPr>
              <a:t>стр.52,</a:t>
            </a:r>
            <a:r>
              <a:rPr lang="ru-RU" sz="1700" b="1" dirty="0" smtClean="0"/>
              <a:t>гр.05:15</a:t>
            </a:r>
            <a:r>
              <a:rPr lang="ru-RU" sz="1700" b="1" dirty="0" smtClean="0">
                <a:solidFill>
                  <a:srgbClr val="C00000"/>
                </a:solidFill>
              </a:rPr>
              <a:t> </a:t>
            </a:r>
            <a:r>
              <a:rPr lang="ru-RU" sz="1700" b="1" dirty="0"/>
              <a:t>должна быть </a:t>
            </a:r>
            <a:r>
              <a:rPr lang="ru-RU" sz="1700" b="1" u="sng" dirty="0"/>
              <a:t>больше или равна</a:t>
            </a:r>
            <a:r>
              <a:rPr lang="ru-RU" sz="1700" b="1" dirty="0"/>
              <a:t> </a:t>
            </a:r>
            <a:r>
              <a:rPr lang="ru-RU" sz="1700" b="1" dirty="0" smtClean="0"/>
              <a:t>строки</a:t>
            </a:r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    из </a:t>
            </a:r>
            <a:r>
              <a:rPr lang="ru-RU" sz="1700" b="1" dirty="0"/>
              <a:t>ф.61,таб.1000</a:t>
            </a:r>
            <a:r>
              <a:rPr lang="ru-RU" sz="1700" b="1" dirty="0" smtClean="0"/>
              <a:t>, </a:t>
            </a:r>
            <a:r>
              <a:rPr lang="ru-RU" sz="1700" b="1" dirty="0" smtClean="0">
                <a:solidFill>
                  <a:srgbClr val="C00000"/>
                </a:solidFill>
              </a:rPr>
              <a:t>стр.56</a:t>
            </a:r>
            <a:r>
              <a:rPr lang="ru-RU" sz="1700" b="1" dirty="0" smtClean="0"/>
              <a:t>, гр.05:15</a:t>
            </a:r>
            <a:endParaRPr lang="ru-RU" sz="17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42153"/>
              </p:ext>
            </p:extLst>
          </p:nvPr>
        </p:nvGraphicFramePr>
        <p:xfrm>
          <a:off x="107504" y="1485112"/>
          <a:ext cx="8955824" cy="470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74691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39550">
                <a:tc rowSpan="4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пациентов, больных ВИЧ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Снято с диспансерного наблюдения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диспансер-</a:t>
                      </a:r>
                    </a:p>
                    <a:p>
                      <a:pPr algn="ctr"/>
                      <a:r>
                        <a:rPr lang="ru-RU" sz="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ным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наблюде-нием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</a:p>
                    <a:p>
                      <a:pPr algn="ctr"/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конец отчетного </a:t>
                      </a:r>
                    </a:p>
                    <a:p>
                      <a:pPr algn="ctr"/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впервые в жизни установленным  диагнозом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Переведено из  других учреждений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Прибыло из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lang="ru-RU" sz="8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России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Переведено в другие учреждения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Вы-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</a:t>
                      </a:r>
                      <a:r>
                        <a:rPr lang="ru-RU" sz="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России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 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</a:t>
                      </a:r>
                      <a:r>
                        <a:rPr lang="ru-RU" sz="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смер-тью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детей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</a:t>
                      </a: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-те</a:t>
                      </a:r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0-17 лет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из </a:t>
                      </a:r>
                      <a:r>
                        <a:rPr lang="ru-RU" sz="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учрежде-ний</a:t>
                      </a:r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ФСИН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</a:t>
                      </a:r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lang="ru-RU" sz="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ФСИН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608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Зарегистрировано пациентов с болезнью, вызванной ВИЧ, всего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 – 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0280">
                <a:tc>
                  <a:txBody>
                    <a:bodyPr/>
                    <a:lstStyle/>
                    <a:p>
                      <a:pPr algn="just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в том числе: </a:t>
                      </a:r>
                    </a:p>
                    <a:p>
                      <a:pPr algn="just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проявляющейся в виде инфекционных и паразитарных болезней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ctr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…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стр. 1:  мужчин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Кроме того, </a:t>
                      </a:r>
                    </a:p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контактных лиц с   пациентами ВИЧ-инфекцией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Z20.6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marL="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лиц с бессимптомным статусом, вызванным ВИЧ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71319" y="1208113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70028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пациентов, больных ВИЧ-инфекцией, контактных лиц с больными ВИЧ-инфекцией и лиц с бессимптомным статусом, состоящих под наблюдением данной медицинской организации, и клинические стадии ВИЧ-инфекции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7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A6A43D-A9A3-4BCF-B87E-C31A7022711C}"/>
              </a:ext>
            </a:extLst>
          </p:cNvPr>
          <p:cNvSpPr/>
          <p:nvPr/>
        </p:nvSpPr>
        <p:spPr>
          <a:xfrm>
            <a:off x="238587" y="860086"/>
            <a:ext cx="8725901" cy="49451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449845A-7B56-40B1-9EE8-1810B7F93071}"/>
              </a:ext>
            </a:extLst>
          </p:cNvPr>
          <p:cNvSpPr/>
          <p:nvPr/>
        </p:nvSpPr>
        <p:spPr>
          <a:xfrm>
            <a:off x="304157" y="947575"/>
            <a:ext cx="855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ВНУТРИТАБЛИЧНОГО, </a:t>
            </a:r>
            <a:r>
              <a:rPr lang="ru-RU" altLang="ru-RU" b="1" dirty="0" smtClean="0">
                <a:solidFill>
                  <a:srgbClr val="0033CC"/>
                </a:solidFill>
              </a:rPr>
              <a:t> </a:t>
            </a:r>
            <a:r>
              <a:rPr lang="ru-RU" altLang="ru-RU" b="1" dirty="0">
                <a:solidFill>
                  <a:srgbClr val="0033CC"/>
                </a:solidFill>
              </a:rPr>
              <a:t>МЕЖГОДОВОГО КОНТРОЛЯ ДЛЯ ТАБЛИЦЫ 2000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0FD3927-0543-437A-9ACE-A5639B6ACE38}"/>
              </a:ext>
            </a:extLst>
          </p:cNvPr>
          <p:cNvSpPr/>
          <p:nvPr/>
        </p:nvSpPr>
        <p:spPr>
          <a:xfrm>
            <a:off x="285595" y="1563457"/>
            <a:ext cx="857281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Состоит под диспансерным наблюдением на конец отчетного года:</a:t>
            </a:r>
          </a:p>
          <a:p>
            <a:pPr algn="just"/>
            <a:r>
              <a:rPr lang="ru-RU" sz="1400" b="1" dirty="0" smtClean="0"/>
              <a:t>  </a:t>
            </a:r>
            <a:r>
              <a:rPr lang="ru-RU" sz="1600" b="1" dirty="0" smtClean="0"/>
              <a:t>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гр.15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</a:t>
            </a:r>
            <a:endParaRPr lang="ru-RU" sz="1600" b="1" dirty="0"/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(</a:t>
            </a:r>
            <a:r>
              <a:rPr lang="ru-RU" sz="1600" b="1" dirty="0" smtClean="0"/>
              <a:t>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гр.15 </a:t>
            </a:r>
            <a:r>
              <a:rPr lang="ru-RU" sz="1600" b="1" i="1" dirty="0" smtClean="0">
                <a:solidFill>
                  <a:srgbClr val="C00000"/>
                </a:solidFill>
              </a:rPr>
              <a:t>предыдущего года </a:t>
            </a:r>
            <a:r>
              <a:rPr lang="ru-RU" sz="2000" b="1" dirty="0" smtClean="0">
                <a:solidFill>
                  <a:srgbClr val="C00000"/>
                </a:solidFill>
              </a:rPr>
              <a:t>+ </a:t>
            </a:r>
            <a:r>
              <a:rPr lang="ru-RU" sz="1600" b="1" dirty="0" smtClean="0"/>
              <a:t>ф.61,таб.2000, </a:t>
            </a:r>
            <a:r>
              <a:rPr lang="ru-RU" sz="1600" b="1" dirty="0">
                <a:solidFill>
                  <a:srgbClr val="C00000"/>
                </a:solidFill>
              </a:rPr>
              <a:t>стр.1,гр.5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/>
              <a:t>ф.61</a:t>
            </a:r>
            <a:r>
              <a:rPr lang="ru-RU" sz="1600" b="1" dirty="0" smtClean="0"/>
              <a:t>, 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стр.1, гр.</a:t>
            </a:r>
            <a:r>
              <a:rPr lang="en-US" sz="1600" b="1" dirty="0" smtClean="0">
                <a:solidFill>
                  <a:srgbClr val="C00000"/>
                </a:solidFill>
              </a:rPr>
              <a:t>7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/>
              <a:t>ф.61</a:t>
            </a:r>
            <a:r>
              <a:rPr lang="ru-RU" sz="1600" b="1" dirty="0" smtClean="0"/>
              <a:t>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</a:t>
            </a:r>
            <a:r>
              <a:rPr lang="en-US" sz="1600" b="1" dirty="0" smtClean="0">
                <a:solidFill>
                  <a:srgbClr val="C00000"/>
                </a:solidFill>
              </a:rPr>
              <a:t>9</a:t>
            </a:r>
            <a:r>
              <a:rPr lang="ru-RU" sz="2000" b="1" dirty="0">
                <a:solidFill>
                  <a:srgbClr val="C00000"/>
                </a:solidFill>
              </a:rPr>
              <a:t>)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-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стр.1, гр.</a:t>
            </a:r>
            <a:r>
              <a:rPr lang="en-US" sz="1600" b="1" dirty="0">
                <a:solidFill>
                  <a:srgbClr val="C00000"/>
                </a:solidFill>
              </a:rPr>
              <a:t>10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/>
              <a:t>текущего года</a:t>
            </a: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Состоит под диспансерным наблюдением на конец отчетного года (мужчины):</a:t>
            </a:r>
          </a:p>
          <a:p>
            <a:pPr algn="just"/>
            <a:r>
              <a:rPr lang="ru-RU" sz="1600" b="1" dirty="0"/>
              <a:t>ф.61,таб.2000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стр.8,гр.15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1600" b="1" dirty="0" smtClean="0"/>
              <a:t>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стр.8,гр.15 </a:t>
            </a:r>
            <a:r>
              <a:rPr lang="ru-RU" sz="1600" b="1" i="1" dirty="0" smtClean="0">
                <a:solidFill>
                  <a:srgbClr val="C00000"/>
                </a:solidFill>
              </a:rPr>
              <a:t>предыдущего года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стр.8,гр.5 </a:t>
            </a:r>
            <a:r>
              <a:rPr lang="en-US" sz="1600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/>
              <a:t>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стр.8,гр.</a:t>
            </a:r>
            <a:r>
              <a:rPr lang="en-US" sz="1600" b="1" dirty="0" smtClean="0">
                <a:solidFill>
                  <a:srgbClr val="C00000"/>
                </a:solidFill>
              </a:rPr>
              <a:t>7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+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ф.61,таб.2000,стр.8,гр.</a:t>
            </a:r>
            <a:r>
              <a:rPr lang="en-US" sz="1600" b="1" dirty="0" smtClean="0">
                <a:solidFill>
                  <a:srgbClr val="C00000"/>
                </a:solidFill>
              </a:rPr>
              <a:t>9</a:t>
            </a:r>
            <a:r>
              <a:rPr lang="ru-RU" sz="1600" b="1" dirty="0" smtClean="0">
                <a:solidFill>
                  <a:srgbClr val="C00000"/>
                </a:solidFill>
              </a:rPr>
              <a:t>) </a:t>
            </a:r>
            <a:r>
              <a:rPr lang="en-US" sz="2000" b="1" dirty="0" smtClean="0">
                <a:solidFill>
                  <a:srgbClr val="C00000"/>
                </a:solidFill>
              </a:rPr>
              <a:t>-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 smtClean="0"/>
              <a:t>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стр.8,гр.</a:t>
            </a:r>
            <a:r>
              <a:rPr lang="en-US" sz="1600" b="1" dirty="0">
                <a:solidFill>
                  <a:srgbClr val="C00000"/>
                </a:solidFill>
              </a:rPr>
              <a:t>10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/>
              <a:t>текущего года</a:t>
            </a: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700" b="1" u="sng" dirty="0"/>
              <a:t>Для зарегистрированных пациентов</a:t>
            </a:r>
            <a:r>
              <a:rPr lang="ru-RU" sz="1700" b="1" u="sng" dirty="0">
                <a:solidFill>
                  <a:schemeClr val="dk1"/>
                </a:solidFill>
              </a:rPr>
              <a:t> с болезнью, вызванной ВИЧ, всего (</a:t>
            </a:r>
            <a:r>
              <a:rPr lang="ru-RU" sz="1700" b="1" u="sng" dirty="0">
                <a:ea typeface="Times New Roman"/>
              </a:rPr>
              <a:t>В20 </a:t>
            </a:r>
            <a:r>
              <a:rPr lang="ru-RU" sz="1700" b="1" u="sng" dirty="0" smtClean="0">
                <a:ea typeface="Times New Roman"/>
              </a:rPr>
              <a:t>–В24</a:t>
            </a:r>
            <a:r>
              <a:rPr lang="ru-RU" sz="1700" b="1" u="sng" dirty="0">
                <a:ea typeface="Times New Roman"/>
              </a:rPr>
              <a:t>)</a:t>
            </a:r>
            <a:r>
              <a:rPr lang="ru-RU" sz="1700" b="1" u="sng" dirty="0"/>
              <a:t>:</a:t>
            </a:r>
          </a:p>
          <a:p>
            <a:pPr algn="just"/>
            <a:r>
              <a:rPr lang="ru-RU" sz="1700" b="1" dirty="0" smtClean="0"/>
              <a:t>     ф.61,таб.2000, </a:t>
            </a:r>
            <a:r>
              <a:rPr lang="ru-RU" sz="1700" b="1" dirty="0" smtClean="0">
                <a:solidFill>
                  <a:srgbClr val="C00000"/>
                </a:solidFill>
              </a:rPr>
              <a:t>стр.1, гр. 04:15 </a:t>
            </a:r>
            <a:r>
              <a:rPr lang="ru-RU" sz="1700" b="1" dirty="0" smtClean="0"/>
              <a:t>должно </a:t>
            </a:r>
            <a:r>
              <a:rPr lang="ru-RU" sz="1700" b="1" dirty="0"/>
              <a:t>быть </a:t>
            </a:r>
            <a:r>
              <a:rPr lang="ru-RU" sz="1700" b="1" u="sng" dirty="0" smtClean="0"/>
              <a:t>равно</a:t>
            </a:r>
            <a:r>
              <a:rPr lang="ru-RU" sz="1700" b="1" dirty="0" smtClean="0"/>
              <a:t> </a:t>
            </a:r>
          </a:p>
          <a:p>
            <a:pPr algn="just"/>
            <a:r>
              <a:rPr lang="ru-RU" sz="1700" b="1" dirty="0"/>
              <a:t> </a:t>
            </a:r>
            <a:r>
              <a:rPr lang="ru-RU" sz="1700" b="1" dirty="0" smtClean="0"/>
              <a:t>    ф.61,таб.2000, </a:t>
            </a:r>
            <a:r>
              <a:rPr lang="ru-RU" sz="1700" b="1" dirty="0" smtClean="0">
                <a:solidFill>
                  <a:srgbClr val="C00000"/>
                </a:solidFill>
              </a:rPr>
              <a:t>стр.2:6, гр.04:15</a:t>
            </a:r>
            <a:endParaRPr lang="ru-RU" sz="1700" b="1" dirty="0">
              <a:solidFill>
                <a:srgbClr val="C00000"/>
              </a:solidFill>
            </a:endParaRP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  <a:p>
            <a:pPr algn="just"/>
            <a:endParaRPr lang="ru-RU" sz="1700" b="1" dirty="0">
              <a:solidFill>
                <a:srgbClr val="C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9A6A43D-A9A3-4BCF-B87E-C31A7022711C}"/>
              </a:ext>
            </a:extLst>
          </p:cNvPr>
          <p:cNvSpPr/>
          <p:nvPr/>
        </p:nvSpPr>
        <p:spPr>
          <a:xfrm>
            <a:off x="238588" y="700282"/>
            <a:ext cx="8558369" cy="560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449845A-7B56-40B1-9EE8-1810B7F93071}"/>
              </a:ext>
            </a:extLst>
          </p:cNvPr>
          <p:cNvSpPr/>
          <p:nvPr/>
        </p:nvSpPr>
        <p:spPr>
          <a:xfrm>
            <a:off x="264151" y="70028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</a:t>
            </a:r>
            <a:r>
              <a:rPr lang="ru-RU" altLang="ru-RU" b="1" dirty="0" smtClean="0">
                <a:solidFill>
                  <a:srgbClr val="0033CC"/>
                </a:solidFill>
              </a:rPr>
              <a:t>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</a:t>
            </a:r>
            <a:r>
              <a:rPr lang="ru-RU" altLang="ru-RU" b="1" dirty="0" smtClean="0">
                <a:solidFill>
                  <a:srgbClr val="0033CC"/>
                </a:solidFill>
              </a:rPr>
              <a:t>2000</a:t>
            </a:r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0FD3927-0543-437A-9ACE-A5639B6ACE38}"/>
              </a:ext>
            </a:extLst>
          </p:cNvPr>
          <p:cNvSpPr/>
          <p:nvPr/>
        </p:nvSpPr>
        <p:spPr>
          <a:xfrm>
            <a:off x="259111" y="1196752"/>
            <a:ext cx="8417345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состоящих под наблюдением данной медицинской организации </a:t>
            </a:r>
          </a:p>
          <a:p>
            <a:pPr algn="just"/>
            <a:r>
              <a:rPr lang="ru-RU" sz="1600" b="1" u="sng" dirty="0"/>
              <a:t>лиц, с впервые в жизни установленным  диагнозом:</a:t>
            </a:r>
          </a:p>
          <a:p>
            <a:pPr algn="just"/>
            <a:r>
              <a:rPr lang="ru-RU" sz="1600" b="1" dirty="0" smtClean="0"/>
              <a:t>  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стр.1:10,гр.05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algn="just"/>
            <a:r>
              <a:rPr lang="ru-RU" sz="1600" b="1" dirty="0" smtClean="0"/>
              <a:t>   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стр.1:10,гр.06 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sz="16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состоящих под наблюдением данной медицинской организации </a:t>
            </a:r>
          </a:p>
          <a:p>
            <a:pPr algn="just"/>
            <a:r>
              <a:rPr lang="ru-RU" sz="1600" b="1" u="sng" dirty="0"/>
              <a:t>лиц, переведенных из  других учреждений:</a:t>
            </a:r>
          </a:p>
          <a:p>
            <a:pPr algn="just"/>
            <a:r>
              <a:rPr lang="ru-RU" sz="1600" b="1" dirty="0"/>
              <a:t>ф.61,таб.2000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стр.1:10, гр.07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или </a:t>
            </a:r>
            <a:r>
              <a:rPr lang="ru-RU" sz="1600" b="1" u="sng" dirty="0" smtClean="0"/>
              <a:t>равно</a:t>
            </a:r>
          </a:p>
          <a:p>
            <a:pPr algn="just"/>
            <a:r>
              <a:rPr lang="ru-RU" sz="1600" b="1" dirty="0" smtClean="0"/>
              <a:t> 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стр.1:10, гр.08 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sz="16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снятых с диспансерного наблюдения пациентов:</a:t>
            </a:r>
          </a:p>
          <a:p>
            <a:pPr algn="just"/>
            <a:r>
              <a:rPr lang="ru-RU" sz="1600" b="1" dirty="0" smtClean="0"/>
              <a:t> 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стр.1:8, гр.10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</a:t>
            </a: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    </a:t>
            </a:r>
            <a:r>
              <a:rPr lang="ru-RU" sz="2000" b="1" dirty="0" smtClean="0">
                <a:solidFill>
                  <a:srgbClr val="C00000"/>
                </a:solidFill>
              </a:rPr>
              <a:t>(</a:t>
            </a:r>
            <a:r>
              <a:rPr lang="ru-RU" sz="1600" b="1" dirty="0" smtClean="0"/>
              <a:t>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стр.1:8, гр.11 </a:t>
            </a:r>
            <a:r>
              <a:rPr lang="ru-RU" sz="2000" b="1" dirty="0" smtClean="0">
                <a:solidFill>
                  <a:srgbClr val="C00000"/>
                </a:solidFill>
              </a:rPr>
              <a:t>+ </a:t>
            </a:r>
            <a:r>
              <a:rPr lang="ru-RU" sz="1600" b="1" dirty="0" smtClean="0"/>
              <a:t>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стр.1:8, гр.13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r>
              <a:rPr lang="ru-RU" sz="1600" b="1" dirty="0"/>
              <a:t>ф.61,таб.2000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стр.1:8, гр.14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снятых с диспансерного наблюдения лиц и </a:t>
            </a:r>
            <a:r>
              <a:rPr lang="ru-RU" sz="1600" b="1" u="sng" dirty="0" err="1"/>
              <a:t>переведеных</a:t>
            </a:r>
            <a:r>
              <a:rPr lang="ru-RU" sz="1600" b="1" u="sng" dirty="0"/>
              <a:t> в </a:t>
            </a:r>
            <a:r>
              <a:rPr lang="ru-RU" sz="1600" b="1" u="sng" dirty="0" smtClean="0"/>
              <a:t>другие  учреждения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 smtClean="0"/>
              <a:t>  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стр.1:10, гр.11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или </a:t>
            </a:r>
            <a:r>
              <a:rPr lang="ru-RU" sz="1600" b="1" u="sng" dirty="0" smtClean="0"/>
              <a:t>равно</a:t>
            </a:r>
          </a:p>
          <a:p>
            <a:pPr algn="just"/>
            <a:r>
              <a:rPr lang="ru-RU" sz="1600" b="1" dirty="0" smtClean="0"/>
              <a:t>  ф.61, 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стр.1:10, гр.12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 </a:t>
            </a: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0028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пациентов, больных ВИЧ-инфекцией, контактных лиц с больными ВИЧ-инфекцией и лиц с бессимптомным статусом, состоящих под наблюдением данной медицинской организации, и клинические стадии ВИЧ-инфекции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1319" y="1192724"/>
            <a:ext cx="20162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(2000</a:t>
            </a: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75263"/>
              </p:ext>
            </p:extLst>
          </p:nvPr>
        </p:nvGraphicFramePr>
        <p:xfrm>
          <a:off x="107504" y="1485112"/>
          <a:ext cx="8856983" cy="427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18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2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58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158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58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158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88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3888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7840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39550"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зарегистрированных пациентов, больных ВИЧ-инфекцией  (гр. 4) имели клиническую стадию заболевания: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23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Стадия</a:t>
                      </a:r>
                      <a:r>
                        <a:rPr lang="ru-RU" sz="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установлена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608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Зарегистрировано пациентов с болезнью, вызванной ВИЧ, всего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 – 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0280">
                <a:tc>
                  <a:txBody>
                    <a:bodyPr/>
                    <a:lstStyle/>
                    <a:p>
                      <a:pPr algn="just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в том числе: </a:t>
                      </a:r>
                    </a:p>
                    <a:p>
                      <a:pPr algn="just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проявляющейся в виде инфекционных и паразитарных болезней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ctr"/>
                      <a:r>
                        <a:rPr lang="ru-RU" sz="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…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стр. 1:  мужчин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Кроме того, </a:t>
                      </a:r>
                    </a:p>
                    <a:p>
                      <a:pPr algn="just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контактных лиц с   пациентами ВИЧ-инфекцией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Z20.6</a:t>
                      </a:r>
                      <a:endParaRPr lang="ru-RU" sz="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2512">
                <a:tc>
                  <a:txBody>
                    <a:bodyPr/>
                    <a:lstStyle/>
                    <a:p>
                      <a:pPr marL="0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лиц с бессимптомным статусом, вызванным ВИЧ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Z21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3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30C406D-CFAA-4A1F-A8DD-746CD24EAA75}"/>
              </a:ext>
            </a:extLst>
          </p:cNvPr>
          <p:cNvSpPr/>
          <p:nvPr/>
        </p:nvSpPr>
        <p:spPr>
          <a:xfrm>
            <a:off x="249071" y="917817"/>
            <a:ext cx="8558369" cy="5501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FCF7FFB-9C71-4663-8FB2-B35FB49DDE04}"/>
              </a:ext>
            </a:extLst>
          </p:cNvPr>
          <p:cNvSpPr/>
          <p:nvPr/>
        </p:nvSpPr>
        <p:spPr>
          <a:xfrm>
            <a:off x="311063" y="898238"/>
            <a:ext cx="83298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solidFill>
                  <a:srgbClr val="0033CC"/>
                </a:solidFill>
              </a:rPr>
              <a:t>НЕКОТОРЫЕ УСЛОВИЯ ВНУТРИТАБЛИЧНОГО </a:t>
            </a:r>
            <a:r>
              <a:rPr lang="ru-RU" altLang="ru-RU" sz="1600" b="1" dirty="0" smtClean="0">
                <a:solidFill>
                  <a:srgbClr val="0033CC"/>
                </a:solidFill>
              </a:rPr>
              <a:t>КОНТРОЛЯ </a:t>
            </a:r>
            <a:r>
              <a:rPr lang="ru-RU" altLang="ru-RU" sz="1600" b="1" dirty="0">
                <a:solidFill>
                  <a:srgbClr val="0033CC"/>
                </a:solidFill>
              </a:rPr>
              <a:t>ДЛЯ ТАБЛИЦЫ 2000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A35560B-1966-48E8-ABCB-C770CBEE41A9}"/>
              </a:ext>
            </a:extLst>
          </p:cNvPr>
          <p:cNvSpPr/>
          <p:nvPr/>
        </p:nvSpPr>
        <p:spPr>
          <a:xfrm>
            <a:off x="311062" y="1340768"/>
            <a:ext cx="849637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зарегистрированных пациентов</a:t>
            </a:r>
            <a:r>
              <a:rPr lang="ru-RU" sz="1600" b="1" u="sng" dirty="0">
                <a:solidFill>
                  <a:schemeClr val="dk1"/>
                </a:solidFill>
              </a:rPr>
              <a:t> с болезнью, вызванной ВИЧ, </a:t>
            </a:r>
            <a:r>
              <a:rPr lang="ru-RU" sz="1600" b="1" u="sng" dirty="0" smtClean="0">
                <a:solidFill>
                  <a:schemeClr val="dk1"/>
                </a:solidFill>
              </a:rPr>
              <a:t>проявляющейся </a:t>
            </a:r>
            <a:r>
              <a:rPr lang="ru-RU" sz="1600" b="1" u="sng" dirty="0">
                <a:solidFill>
                  <a:schemeClr val="dk1"/>
                </a:solidFill>
              </a:rPr>
              <a:t>в виде инфекционных и паразитарных болезней</a:t>
            </a:r>
            <a:r>
              <a:rPr lang="ru-RU" sz="1600" b="1" u="sng" dirty="0"/>
              <a:t> </a:t>
            </a:r>
            <a:r>
              <a:rPr lang="ru-RU" sz="1600" b="1" u="sng" dirty="0">
                <a:solidFill>
                  <a:schemeClr val="dk1"/>
                </a:solidFill>
              </a:rPr>
              <a:t>(</a:t>
            </a:r>
            <a:r>
              <a:rPr lang="ru-RU" sz="1600" b="1" u="sng" dirty="0">
                <a:ea typeface="Times New Roman"/>
              </a:rPr>
              <a:t>В20)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 smtClean="0"/>
              <a:t>  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стр.2, гр.04:24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algn="just"/>
            <a:r>
              <a:rPr lang="ru-RU" sz="1600" b="1" dirty="0"/>
              <a:t> </a:t>
            </a:r>
            <a:r>
              <a:rPr lang="ru-RU" sz="1600" b="1" dirty="0" smtClean="0"/>
              <a:t> 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стр.2.1+2.2, гр. 04:24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/>
              <a:t> </a:t>
            </a:r>
            <a:r>
              <a:rPr lang="ru-RU" sz="1600" b="1" u="sng" dirty="0"/>
              <a:t>Для зарегистрированных пациентов</a:t>
            </a:r>
            <a:r>
              <a:rPr lang="ru-RU" sz="1600" b="1" u="sng" dirty="0">
                <a:solidFill>
                  <a:schemeClr val="dk1"/>
                </a:solidFill>
              </a:rPr>
              <a:t> с болезнью, вызванной ВИЧ, </a:t>
            </a:r>
            <a:r>
              <a:rPr lang="ru-RU" sz="1600" b="1" u="sng" dirty="0" smtClean="0">
                <a:solidFill>
                  <a:schemeClr val="dk1"/>
                </a:solidFill>
              </a:rPr>
              <a:t>проявляющейся </a:t>
            </a:r>
            <a:r>
              <a:rPr lang="ru-RU" sz="1600" b="1" u="sng" dirty="0"/>
              <a:t>в виде других уточненных заболеваний</a:t>
            </a:r>
            <a:r>
              <a:rPr lang="ru-RU" sz="1600" u="sng" dirty="0"/>
              <a:t> </a:t>
            </a:r>
            <a:r>
              <a:rPr lang="ru-RU" sz="1600" b="1" u="sng" dirty="0">
                <a:solidFill>
                  <a:schemeClr val="dk1"/>
                </a:solidFill>
              </a:rPr>
              <a:t>(</a:t>
            </a:r>
            <a:r>
              <a:rPr lang="ru-RU" sz="1600" b="1" u="sng" dirty="0">
                <a:ea typeface="Times New Roman"/>
              </a:rPr>
              <a:t>В22)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 smtClean="0"/>
              <a:t>  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стр.4, гр. 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algn="just"/>
            <a:r>
              <a:rPr lang="ru-RU" sz="1600" b="1" dirty="0" smtClean="0"/>
              <a:t>  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,стр.4.1, гр.04:24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indent="268288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зарегистрированных пациентов</a:t>
            </a:r>
            <a:r>
              <a:rPr lang="ru-RU" sz="1600" b="1" u="sng" dirty="0">
                <a:solidFill>
                  <a:schemeClr val="dk1"/>
                </a:solidFill>
              </a:rPr>
              <a:t> с болезнью, вызванной ВИЧ, всего (</a:t>
            </a:r>
            <a:r>
              <a:rPr lang="ru-RU" sz="1600" b="1" u="sng" dirty="0">
                <a:ea typeface="Times New Roman"/>
              </a:rPr>
              <a:t>В20 </a:t>
            </a:r>
            <a:r>
              <a:rPr lang="ru-RU" sz="1600" b="1" u="sng" dirty="0" smtClean="0">
                <a:ea typeface="Times New Roman"/>
              </a:rPr>
              <a:t>–В24</a:t>
            </a:r>
            <a:r>
              <a:rPr lang="ru-RU" sz="1600" b="1" u="sng" dirty="0">
                <a:ea typeface="Times New Roman"/>
              </a:rPr>
              <a:t>)</a:t>
            </a:r>
            <a:r>
              <a:rPr lang="ru-RU" sz="1600" b="1" u="sng" dirty="0"/>
              <a:t>:</a:t>
            </a:r>
          </a:p>
          <a:p>
            <a:pPr indent="268288" algn="just"/>
            <a:r>
              <a:rPr lang="ru-RU" sz="1600" b="1" dirty="0" smtClean="0"/>
              <a:t>   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,стр.1,гр.04:24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</a:t>
            </a:r>
            <a:endParaRPr lang="ru-RU" sz="1600" b="1" u="sng" dirty="0" smtClean="0"/>
          </a:p>
          <a:p>
            <a:pPr indent="268288" algn="just"/>
            <a:r>
              <a:rPr lang="ru-RU" sz="1600" b="1" dirty="0"/>
              <a:t> </a:t>
            </a:r>
            <a:r>
              <a:rPr lang="ru-RU" sz="1600" b="1" dirty="0" smtClean="0"/>
              <a:t>  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стр.7,гр.04:24</a:t>
            </a:r>
          </a:p>
          <a:p>
            <a:pPr indent="268288" algn="just"/>
            <a:endParaRPr lang="ru-RU" sz="1600" b="1" dirty="0">
              <a:solidFill>
                <a:srgbClr val="C00000"/>
              </a:solidFill>
            </a:endParaRPr>
          </a:p>
          <a:p>
            <a:pPr indent="268288" algn="just">
              <a:buFont typeface="Arial" panose="020B0604020202020204" pitchFamily="34" charset="0"/>
              <a:buChar char="•"/>
            </a:pPr>
            <a:r>
              <a:rPr lang="ru-RU" sz="1600" b="1" u="sng" dirty="0" smtClean="0"/>
              <a:t>Из общего числа     зарегистрированных пациентов,  больных ВИЧ-инфекцией имели клиническую стадию заболевания</a:t>
            </a:r>
            <a:r>
              <a:rPr lang="ru-RU" sz="1600" b="1" dirty="0" smtClean="0"/>
              <a:t>:</a:t>
            </a:r>
            <a:endParaRPr lang="ru-RU" sz="1600" b="1" dirty="0"/>
          </a:p>
          <a:p>
            <a:pPr indent="268288" algn="just"/>
            <a:r>
              <a:rPr lang="ru-RU" sz="1600" b="1" dirty="0"/>
              <a:t>Ф.61,таб.2000</a:t>
            </a:r>
            <a:r>
              <a:rPr lang="ru-RU" sz="1600" b="1" dirty="0">
                <a:solidFill>
                  <a:srgbClr val="C00000"/>
                </a:solidFill>
              </a:rPr>
              <a:t>,стр.1</a:t>
            </a:r>
            <a:r>
              <a:rPr lang="ru-RU" sz="1600" b="1" dirty="0" smtClean="0">
                <a:solidFill>
                  <a:srgbClr val="C00000"/>
                </a:solidFill>
              </a:rPr>
              <a:t>, гр.04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сумме</a:t>
            </a:r>
          </a:p>
          <a:p>
            <a:pPr indent="268288" algn="just"/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,стр.1,гр.16 + </a:t>
            </a:r>
            <a:r>
              <a:rPr lang="ru-RU" sz="1600" b="1" dirty="0" smtClean="0"/>
              <a:t>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стр.1,гр.17 + </a:t>
            </a:r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,стр.1,гр.18  + </a:t>
            </a:r>
            <a:r>
              <a:rPr lang="ru-RU" sz="1600" b="1" dirty="0" smtClean="0"/>
              <a:t>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стр.1,гр.19 + </a:t>
            </a:r>
            <a:r>
              <a:rPr lang="ru-RU" sz="1600" b="1" dirty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стр.1,гр.20 + </a:t>
            </a:r>
            <a:r>
              <a:rPr lang="ru-RU" sz="1600" b="1" dirty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стр.1,гр.21 + </a:t>
            </a:r>
            <a:r>
              <a:rPr lang="ru-RU" sz="1600" b="1" dirty="0" smtClean="0"/>
              <a:t>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стр.1,гр.22 + </a:t>
            </a:r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,стр.1,гр.23  + </a:t>
            </a:r>
            <a:r>
              <a:rPr lang="ru-RU" sz="1600" b="1" dirty="0" smtClean="0"/>
              <a:t>ф.61,таб.2000,</a:t>
            </a:r>
            <a:r>
              <a:rPr lang="ru-RU" sz="1600" b="1" dirty="0" smtClean="0">
                <a:solidFill>
                  <a:srgbClr val="C00000"/>
                </a:solidFill>
              </a:rPr>
              <a:t>стр.1,гр.24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75586" y="6419081"/>
            <a:ext cx="2133600" cy="365125"/>
          </a:xfrm>
        </p:spPr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5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9087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»</a:t>
            </a:r>
            <a:r>
              <a:rPr lang="ru-RU" altLang="ru-RU" sz="1600" b="1" dirty="0"/>
              <a:t> </a:t>
            </a:r>
            <a:endParaRPr lang="ru-RU" altLang="ru-RU" sz="16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 smtClean="0">
                <a:solidFill>
                  <a:schemeClr val="bg1"/>
                </a:solidFill>
              </a:rPr>
              <a:t>утверждена </a:t>
            </a:r>
            <a:r>
              <a:rPr lang="ru-RU" altLang="ru-RU" sz="1600" b="1" dirty="0">
                <a:solidFill>
                  <a:schemeClr val="bg1"/>
                </a:solidFill>
              </a:rPr>
              <a:t>приказом Росстата от 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30 декабря </a:t>
            </a:r>
            <a:r>
              <a:rPr lang="ru-RU" altLang="ru-RU" sz="1600" b="1" dirty="0">
                <a:solidFill>
                  <a:schemeClr val="bg1"/>
                </a:solidFill>
              </a:rPr>
              <a:t>2015 г. №672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 </a:t>
            </a:r>
            <a:endParaRPr lang="ru-RU" altLang="ru-RU" sz="16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13D14-E593-4B81-A867-9DE033BC1F2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75"/>
          <a:stretch/>
        </p:blipFill>
        <p:spPr bwMode="auto">
          <a:xfrm>
            <a:off x="4716014" y="974228"/>
            <a:ext cx="3677947" cy="486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567203" y="5034494"/>
            <a:ext cx="4572000" cy="147732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ИНСТРУКЦИЯ по составлению </a:t>
            </a:r>
            <a:r>
              <a:rPr lang="ru-RU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формы федерального </a:t>
            </a:r>
            <a:r>
              <a:rPr lang="ru-RU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статистического наблюдения № </a:t>
            </a:r>
            <a:r>
              <a:rPr lang="ru-RU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61, </a:t>
            </a:r>
            <a:r>
              <a:rPr 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утверждена заместителем Министра здравоохранения Российской федерации С.А. Краевым </a:t>
            </a:r>
            <a:r>
              <a:rPr lang="ru-RU" alt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27.12.2016</a:t>
            </a:r>
            <a:r>
              <a:rPr 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</a:t>
            </a:r>
            <a:endParaRPr lang="ru-RU" b="1" dirty="0">
              <a:solidFill>
                <a:srgbClr val="0000FF"/>
              </a:solidFill>
              <a:effectLst>
                <a:glow rad="711200">
                  <a:schemeClr val="bg1"/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7" y="1143310"/>
            <a:ext cx="3657772" cy="387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75008" y="4437112"/>
            <a:ext cx="4355976" cy="230832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МЕТОДИЧЕСКИЕ РЕКОМЕНДАЦИИ </a:t>
            </a:r>
            <a:endParaRPr lang="ru-RU" b="1" dirty="0" smtClean="0">
              <a:solidFill>
                <a:srgbClr val="FF0000"/>
              </a:solidFill>
              <a:effectLst>
                <a:glow rad="711200">
                  <a:schemeClr val="bg1"/>
                </a:glow>
              </a:effectLst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по порядку </a:t>
            </a:r>
            <a:r>
              <a:rPr lang="ru-RU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статистического учета и кодирования болезни, вызванной вирусом иммунодефицита человека [ВИЧ] в статистике заболеваемости и </a:t>
            </a:r>
            <a:r>
              <a:rPr lang="ru-RU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смертности, </a:t>
            </a:r>
            <a:r>
              <a:rPr 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утверждены Министром здравоохранения Российской федерации В.И. Скворцовой </a:t>
            </a:r>
            <a:r>
              <a:rPr lang="ru-RU" alt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27.06.2016</a:t>
            </a:r>
            <a:r>
              <a:rPr lang="ru-RU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</a:t>
            </a:r>
            <a:endParaRPr lang="ru-RU" b="1" dirty="0">
              <a:solidFill>
                <a:srgbClr val="0000FF"/>
              </a:solidFill>
              <a:effectLst>
                <a:glow rad="711200">
                  <a:schemeClr val="bg1"/>
                </a:glow>
              </a:effectLst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155D76C-9AC6-47F5-B3FF-A559BB445680}"/>
              </a:ext>
            </a:extLst>
          </p:cNvPr>
          <p:cNvSpPr/>
          <p:nvPr/>
        </p:nvSpPr>
        <p:spPr>
          <a:xfrm>
            <a:off x="107504" y="996697"/>
            <a:ext cx="23762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Нормативная база:</a:t>
            </a:r>
            <a:endParaRPr lang="ru-RU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581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30C406D-CFAA-4A1F-A8DD-746CD24EAA75}"/>
              </a:ext>
            </a:extLst>
          </p:cNvPr>
          <p:cNvSpPr/>
          <p:nvPr/>
        </p:nvSpPr>
        <p:spPr>
          <a:xfrm>
            <a:off x="249071" y="750591"/>
            <a:ext cx="8558369" cy="535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FCF7FFB-9C71-4663-8FB2-B35FB49DDE04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</a:t>
            </a:r>
            <a:r>
              <a:rPr lang="ru-RU" altLang="ru-RU" b="1" dirty="0" smtClean="0">
                <a:solidFill>
                  <a:srgbClr val="0033CC"/>
                </a:solidFill>
              </a:rPr>
              <a:t>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2000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A35560B-1966-48E8-ABCB-C770CBEE41A9}"/>
              </a:ext>
            </a:extLst>
          </p:cNvPr>
          <p:cNvSpPr/>
          <p:nvPr/>
        </p:nvSpPr>
        <p:spPr>
          <a:xfrm>
            <a:off x="269913" y="1305903"/>
            <a:ext cx="857921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зарегистрированных пациентов - иностранных граждан,</a:t>
            </a:r>
            <a:r>
              <a:rPr lang="ru-RU" sz="1600" b="1" u="sng" dirty="0">
                <a:solidFill>
                  <a:schemeClr val="dk1"/>
                </a:solidFill>
              </a:rPr>
              <a:t> с </a:t>
            </a:r>
            <a:r>
              <a:rPr lang="ru-RU" sz="1600" b="1" u="sng" dirty="0" smtClean="0">
                <a:solidFill>
                  <a:schemeClr val="dk1"/>
                </a:solidFill>
              </a:rPr>
              <a:t>болезнью, вызванной </a:t>
            </a:r>
            <a:r>
              <a:rPr lang="ru-RU" sz="1600" b="1" u="sng" dirty="0">
                <a:solidFill>
                  <a:schemeClr val="dk1"/>
                </a:solidFill>
              </a:rPr>
              <a:t>ВИЧ, (</a:t>
            </a:r>
            <a:r>
              <a:rPr lang="ru-RU" sz="1600" b="1" u="sng" dirty="0">
                <a:ea typeface="Times New Roman"/>
              </a:rPr>
              <a:t>В20–В24)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/>
              <a:t>ф.61,таб.2000,</a:t>
            </a:r>
            <a:r>
              <a:rPr lang="ru-RU" sz="1600" b="1" dirty="0">
                <a:solidFill>
                  <a:srgbClr val="C00000"/>
                </a:solidFill>
              </a:rPr>
              <a:t>стр.7,гр.04:24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или </a:t>
            </a:r>
            <a:r>
              <a:rPr lang="ru-RU" sz="1600" b="1" u="sng" dirty="0" smtClean="0"/>
              <a:t>равно </a:t>
            </a:r>
          </a:p>
          <a:p>
            <a:pPr algn="just"/>
            <a:r>
              <a:rPr lang="ru-RU" sz="1600" b="1" dirty="0" smtClean="0"/>
              <a:t>ф.61,таб.2000</a:t>
            </a:r>
            <a:r>
              <a:rPr lang="ru-RU" sz="1600" b="1" dirty="0" smtClean="0">
                <a:solidFill>
                  <a:srgbClr val="C00000"/>
                </a:solidFill>
              </a:rPr>
              <a:t>, стр.7.1+7.2, гр.04:24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sz="16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зарегистрированных пациентов - иностранных граждан,</a:t>
            </a:r>
            <a:r>
              <a:rPr lang="ru-RU" sz="1600" b="1" u="sng" dirty="0">
                <a:solidFill>
                  <a:schemeClr val="dk1"/>
                </a:solidFill>
              </a:rPr>
              <a:t> с болезнью, </a:t>
            </a:r>
            <a:r>
              <a:rPr lang="ru-RU" sz="1600" b="1" u="sng" dirty="0" smtClean="0">
                <a:solidFill>
                  <a:schemeClr val="dk1"/>
                </a:solidFill>
              </a:rPr>
              <a:t>вызванной </a:t>
            </a:r>
            <a:r>
              <a:rPr lang="ru-RU" sz="1600" b="1" u="sng" dirty="0">
                <a:solidFill>
                  <a:schemeClr val="dk1"/>
                </a:solidFill>
              </a:rPr>
              <a:t>ВИЧ, (</a:t>
            </a:r>
            <a:r>
              <a:rPr lang="ru-RU" sz="1600" b="1" u="sng" dirty="0">
                <a:ea typeface="Times New Roman"/>
              </a:rPr>
              <a:t>В20–В24)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/>
              <a:t>ф.61,таб.2000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стр.7, гр.04:24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или </a:t>
            </a:r>
            <a:r>
              <a:rPr lang="ru-RU" sz="1600" b="1" u="sng" dirty="0" smtClean="0"/>
              <a:t>равно </a:t>
            </a:r>
          </a:p>
          <a:p>
            <a:pPr algn="just"/>
            <a:r>
              <a:rPr lang="ru-RU" sz="1600" b="1" dirty="0" smtClean="0"/>
              <a:t>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стр.7.1, гр.04:24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sz="16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/>
              <a:t>Для зарегистрированных пациентов - иностранных граждан,</a:t>
            </a:r>
            <a:r>
              <a:rPr lang="ru-RU" sz="1600" b="1" u="sng" dirty="0">
                <a:solidFill>
                  <a:schemeClr val="dk1"/>
                </a:solidFill>
              </a:rPr>
              <a:t> с болезнью, </a:t>
            </a:r>
            <a:r>
              <a:rPr lang="ru-RU" sz="1600" b="1" u="sng" dirty="0" smtClean="0">
                <a:solidFill>
                  <a:schemeClr val="dk1"/>
                </a:solidFill>
              </a:rPr>
              <a:t>вызванной </a:t>
            </a:r>
            <a:r>
              <a:rPr lang="ru-RU" sz="1600" b="1" u="sng" dirty="0">
                <a:solidFill>
                  <a:schemeClr val="dk1"/>
                </a:solidFill>
              </a:rPr>
              <a:t>ВИЧ, (</a:t>
            </a:r>
            <a:r>
              <a:rPr lang="ru-RU" sz="1600" b="1" u="sng" dirty="0">
                <a:ea typeface="Times New Roman"/>
              </a:rPr>
              <a:t>В20–В24)</a:t>
            </a:r>
            <a:r>
              <a:rPr lang="ru-RU" sz="1600" b="1" u="sng" dirty="0"/>
              <a:t>:</a:t>
            </a:r>
          </a:p>
          <a:p>
            <a:pPr algn="just"/>
            <a:r>
              <a:rPr lang="ru-RU" sz="1600" b="1" dirty="0"/>
              <a:t>ф.61,таб.2000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стр.7, гр.04:24 </a:t>
            </a:r>
            <a:r>
              <a:rPr lang="ru-RU" sz="1600" b="1" dirty="0" smtClean="0"/>
              <a:t>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 или </a:t>
            </a:r>
            <a:r>
              <a:rPr lang="ru-RU" sz="1600" b="1" u="sng" dirty="0" smtClean="0"/>
              <a:t>равно</a:t>
            </a:r>
          </a:p>
          <a:p>
            <a:pPr algn="just"/>
            <a:r>
              <a:rPr lang="ru-RU" sz="1600" b="1" dirty="0" smtClean="0"/>
              <a:t>ф.61,таб.2000, </a:t>
            </a:r>
            <a:r>
              <a:rPr lang="ru-RU" sz="1600" b="1" dirty="0" smtClean="0">
                <a:solidFill>
                  <a:srgbClr val="C00000"/>
                </a:solidFill>
              </a:rPr>
              <a:t>стр.7.2, гр.04:24</a:t>
            </a:r>
            <a:endParaRPr lang="ru-RU" sz="1600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3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8EA2B6DF-7875-4972-889C-9CA6F82F9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27621"/>
              </p:ext>
            </p:extLst>
          </p:nvPr>
        </p:nvGraphicFramePr>
        <p:xfrm>
          <a:off x="271319" y="1346613"/>
          <a:ext cx="8602901" cy="47189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17506">
                  <a:extLst>
                    <a:ext uri="{9D8B030D-6E8A-4147-A177-3AD203B41FA5}">
                      <a16:colId xmlns:a16="http://schemas.microsoft.com/office/drawing/2014/main" xmlns="" val="892942449"/>
                    </a:ext>
                  </a:extLst>
                </a:gridCol>
                <a:gridCol w="897695">
                  <a:extLst>
                    <a:ext uri="{9D8B030D-6E8A-4147-A177-3AD203B41FA5}">
                      <a16:colId xmlns:a16="http://schemas.microsoft.com/office/drawing/2014/main" xmlns="" val="2666187313"/>
                    </a:ext>
                  </a:extLst>
                </a:gridCol>
                <a:gridCol w="822886">
                  <a:extLst>
                    <a:ext uri="{9D8B030D-6E8A-4147-A177-3AD203B41FA5}">
                      <a16:colId xmlns:a16="http://schemas.microsoft.com/office/drawing/2014/main" xmlns="" val="3081621743"/>
                    </a:ext>
                  </a:extLst>
                </a:gridCol>
                <a:gridCol w="822886">
                  <a:extLst>
                    <a:ext uri="{9D8B030D-6E8A-4147-A177-3AD203B41FA5}">
                      <a16:colId xmlns:a16="http://schemas.microsoft.com/office/drawing/2014/main" xmlns="" val="3797827469"/>
                    </a:ext>
                  </a:extLst>
                </a:gridCol>
                <a:gridCol w="822886">
                  <a:extLst>
                    <a:ext uri="{9D8B030D-6E8A-4147-A177-3AD203B41FA5}">
                      <a16:colId xmlns:a16="http://schemas.microsoft.com/office/drawing/2014/main" xmlns="" val="10705946"/>
                    </a:ext>
                  </a:extLst>
                </a:gridCol>
                <a:gridCol w="822886">
                  <a:extLst>
                    <a:ext uri="{9D8B030D-6E8A-4147-A177-3AD203B41FA5}">
                      <a16:colId xmlns:a16="http://schemas.microsoft.com/office/drawing/2014/main" xmlns="" val="3809665237"/>
                    </a:ext>
                  </a:extLst>
                </a:gridCol>
                <a:gridCol w="748079">
                  <a:extLst>
                    <a:ext uri="{9D8B030D-6E8A-4147-A177-3AD203B41FA5}">
                      <a16:colId xmlns:a16="http://schemas.microsoft.com/office/drawing/2014/main" xmlns="" val="2318444486"/>
                    </a:ext>
                  </a:extLst>
                </a:gridCol>
                <a:gridCol w="748077">
                  <a:extLst>
                    <a:ext uri="{9D8B030D-6E8A-4147-A177-3AD203B41FA5}">
                      <a16:colId xmlns:a16="http://schemas.microsoft.com/office/drawing/2014/main" xmlns="" val="1176299167"/>
                    </a:ext>
                  </a:extLst>
                </a:gridCol>
              </a:tblGrid>
              <a:tr h="121488">
                <a:tc row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контингентов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обследованных пациентов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из числа обследованных пациентов </a:t>
                      </a:r>
                    </a:p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7300656"/>
                  </a:ext>
                </a:extLst>
              </a:tr>
              <a:tr h="509886">
                <a:tc v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детей в 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детей в 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27557704"/>
                  </a:ext>
                </a:extLst>
              </a:tr>
              <a:tr h="52545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0-14 лет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15-17 лет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0-14 лет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15-17 лет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2770971"/>
                  </a:ext>
                </a:extLst>
              </a:tr>
              <a:tr h="30460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8811187"/>
                  </a:ext>
                </a:extLst>
              </a:tr>
              <a:tr h="782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Пациенты, больные ВИЧ-инфекцией (код МКБ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В20-В24) (таб.2000, стр.1, гр.15), обследованные в отчетном году, всего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641988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indent="201295"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обследовано:</a:t>
                      </a:r>
                    </a:p>
                    <a:p>
                      <a:pPr algn="just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для выявления:    туберкулеза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84421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них: методом флюорографии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8039571"/>
                  </a:ext>
                </a:extLst>
              </a:tr>
              <a:tr h="26030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7062798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для определения: CD4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9601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вирусной нагрузки ВИЧ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331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0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резистентности ВИЧ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796113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5DEF6FB-0022-4525-9BB7-E51676A55824}"/>
              </a:ext>
            </a:extLst>
          </p:cNvPr>
          <p:cNvSpPr/>
          <p:nvPr/>
        </p:nvSpPr>
        <p:spPr>
          <a:xfrm>
            <a:off x="107504" y="700282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обследования пациентов, больных ВИЧ-инфекцией в отчетном году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DCFCAD55-F34D-4AEC-BFD5-FE271C1DD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19" y="1069614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(3000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9167" y="6093296"/>
            <a:ext cx="869316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 ф.61,таб.</a:t>
            </a:r>
            <a:r>
              <a:rPr lang="ru-RU" b="1" dirty="0">
                <a:solidFill>
                  <a:srgbClr val="C00000"/>
                </a:solidFill>
              </a:rPr>
              <a:t>2000, стр.1, гр.04 </a:t>
            </a:r>
            <a:r>
              <a:rPr lang="ru-RU" b="1" dirty="0"/>
              <a:t>должна быть </a:t>
            </a:r>
            <a:r>
              <a:rPr lang="ru-RU" b="1" u="sng" dirty="0"/>
              <a:t>больше или равно</a:t>
            </a:r>
            <a:r>
              <a:rPr lang="ru-RU" b="1" dirty="0"/>
              <a:t> </a:t>
            </a:r>
          </a:p>
          <a:p>
            <a:pPr algn="just"/>
            <a:r>
              <a:rPr lang="ru-RU" b="1" dirty="0"/>
              <a:t>    ф.61,таб.</a:t>
            </a:r>
            <a:r>
              <a:rPr lang="ru-RU" b="1" dirty="0">
                <a:solidFill>
                  <a:srgbClr val="C00000"/>
                </a:solidFill>
              </a:rPr>
              <a:t>3000, стр.1, гр.03 </a:t>
            </a:r>
            <a:r>
              <a:rPr lang="ru-RU" b="1" dirty="0"/>
              <a:t>(«Число обследованных пациентов в отчетном году»)</a:t>
            </a:r>
          </a:p>
        </p:txBody>
      </p:sp>
      <p:sp>
        <p:nvSpPr>
          <p:cNvPr id="8" name="Овал 7"/>
          <p:cNvSpPr/>
          <p:nvPr/>
        </p:nvSpPr>
        <p:spPr>
          <a:xfrm>
            <a:off x="4067944" y="3212976"/>
            <a:ext cx="842392" cy="7920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0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1BC50BE-3A37-432D-867A-17DBCB38DB60}"/>
              </a:ext>
            </a:extLst>
          </p:cNvPr>
          <p:cNvSpPr/>
          <p:nvPr/>
        </p:nvSpPr>
        <p:spPr>
          <a:xfrm>
            <a:off x="290369" y="763886"/>
            <a:ext cx="8715417" cy="60651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D443266-EFE9-4E39-B419-586AA2FBA151}"/>
              </a:ext>
            </a:extLst>
          </p:cNvPr>
          <p:cNvSpPr/>
          <p:nvPr/>
        </p:nvSpPr>
        <p:spPr>
          <a:xfrm>
            <a:off x="271351" y="750592"/>
            <a:ext cx="85255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solidFill>
                  <a:srgbClr val="0033CC"/>
                </a:solidFill>
              </a:rPr>
              <a:t>НЕКОТОРЫЕ УСЛОВИЯ ВНУТРИТАБЛИЧНОГО </a:t>
            </a:r>
            <a:r>
              <a:rPr lang="ru-RU" altLang="ru-RU" sz="1600" b="1" dirty="0" smtClean="0">
                <a:solidFill>
                  <a:srgbClr val="0033CC"/>
                </a:solidFill>
              </a:rPr>
              <a:t>КОНТРОЛЯ </a:t>
            </a:r>
            <a:r>
              <a:rPr lang="ru-RU" altLang="ru-RU" sz="1600" b="1" dirty="0">
                <a:solidFill>
                  <a:srgbClr val="0033CC"/>
                </a:solidFill>
              </a:rPr>
              <a:t>ДЛЯ ТАБЛИЦЫ 3000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A35560B-1966-48E8-ABCB-C770CBEE41A9}"/>
              </a:ext>
            </a:extLst>
          </p:cNvPr>
          <p:cNvSpPr/>
          <p:nvPr/>
        </p:nvSpPr>
        <p:spPr>
          <a:xfrm>
            <a:off x="294875" y="1196752"/>
            <a:ext cx="85976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Ф.61, таб. 3000,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стр.1:13, гр.03 </a:t>
            </a:r>
            <a:r>
              <a:rPr lang="ru-RU" sz="1600" b="1" u="sng" dirty="0" smtClean="0"/>
              <a:t>больше</a:t>
            </a:r>
            <a:r>
              <a:rPr lang="ru-RU" sz="1600" b="1" dirty="0" smtClean="0"/>
              <a:t> (ф.61,таб.3000,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стр.1:13, гр. 04</a:t>
            </a:r>
            <a:r>
              <a:rPr lang="ru-RU" sz="1600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 smtClean="0"/>
              <a:t> </a:t>
            </a:r>
          </a:p>
          <a:p>
            <a:pPr algn="just"/>
            <a:r>
              <a:rPr lang="ru-RU" sz="1600" b="1" dirty="0"/>
              <a:t> </a:t>
            </a:r>
            <a:r>
              <a:rPr lang="ru-RU" sz="1600" b="1" dirty="0" smtClean="0"/>
              <a:t>                                                                          ф.61, таб. 3000,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стр.1:13,гр.05</a:t>
            </a:r>
            <a:r>
              <a:rPr lang="ru-RU" sz="1600" b="1" dirty="0" smtClean="0"/>
              <a:t>*)</a:t>
            </a:r>
            <a:endParaRPr lang="ru-RU" sz="1600" b="1" dirty="0"/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стр.1:10.13,гр.03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1:10.13, гр.06</a:t>
            </a:r>
            <a:r>
              <a:rPr lang="ru-RU" sz="1600" b="1" dirty="0" smtClean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1:10.13, гр.06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sz="1600" b="1" dirty="0" smtClean="0"/>
              <a:t>ф.61</a:t>
            </a:r>
            <a:r>
              <a:rPr lang="ru-RU" sz="1600" b="1" dirty="0"/>
              <a:t>, таб. 3000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1:10.13, гр. 07</a:t>
            </a:r>
            <a:r>
              <a:rPr lang="ru-RU" sz="1600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+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algn="just"/>
            <a:r>
              <a:rPr lang="ru-RU" sz="1600" b="1" dirty="0"/>
              <a:t> </a:t>
            </a:r>
            <a:r>
              <a:rPr lang="ru-RU" sz="1600" b="1" dirty="0" smtClean="0"/>
              <a:t>                                                                                ф.61</a:t>
            </a:r>
            <a:r>
              <a:rPr lang="ru-RU" sz="1600" b="1" dirty="0"/>
              <a:t>, таб. 3000</a:t>
            </a:r>
            <a:r>
              <a:rPr lang="ru-RU" sz="1600" b="1" dirty="0" smtClean="0"/>
              <a:t>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1:10.13, гр.08</a:t>
            </a:r>
            <a:r>
              <a:rPr lang="ru-RU" sz="1600" b="1" dirty="0" smtClean="0"/>
              <a:t>*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стр.1:10.13,гр.04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</a:t>
            </a:r>
            <a:r>
              <a:rPr lang="ru-RU" sz="1600" b="1" dirty="0" smtClean="0"/>
              <a:t>3000,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стр.1:10.13, гр.07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1:10.13,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гр.05</a:t>
            </a:r>
            <a:r>
              <a:rPr lang="ru-RU" sz="1600" b="1" u="sng" dirty="0" smtClean="0">
                <a:solidFill>
                  <a:srgbClr val="C00000"/>
                </a:solidFill>
              </a:rPr>
              <a:t>  </a:t>
            </a:r>
            <a:r>
              <a:rPr lang="ru-RU" sz="1600" b="1" u="sng" dirty="0" smtClean="0"/>
              <a:t>больше  </a:t>
            </a:r>
            <a:r>
              <a:rPr lang="ru-RU" sz="1600" b="1" dirty="0" smtClean="0"/>
              <a:t>ф.61</a:t>
            </a:r>
            <a:r>
              <a:rPr lang="ru-RU" sz="1600" b="1" dirty="0"/>
              <a:t>, таб. </a:t>
            </a:r>
            <a:r>
              <a:rPr lang="ru-RU" sz="1600" b="1" dirty="0" smtClean="0"/>
              <a:t>3000,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стр.1:10.13,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3000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стр.1,гр. 03:08 </a:t>
            </a:r>
            <a:r>
              <a:rPr lang="ru-RU" sz="1600" b="1" u="sng" dirty="0" smtClean="0"/>
              <a:t>больше или равно </a:t>
            </a:r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 smtClean="0">
                <a:solidFill>
                  <a:srgbClr val="C00000"/>
                </a:solidFill>
              </a:rPr>
              <a:t>стр.2,гр.03:08</a:t>
            </a:r>
            <a:r>
              <a:rPr lang="ru-RU" sz="1600" b="1" dirty="0" smtClean="0"/>
              <a:t>*</a:t>
            </a:r>
          </a:p>
          <a:p>
            <a:pPr algn="just"/>
            <a:r>
              <a:rPr lang="ru-RU" sz="1600" b="1" dirty="0" smtClean="0"/>
              <a:t>Ф.61, таб. 3000</a:t>
            </a:r>
            <a:r>
              <a:rPr lang="ru-RU" sz="1600" b="1" dirty="0" smtClean="0">
                <a:solidFill>
                  <a:srgbClr val="C00000"/>
                </a:solidFill>
              </a:rPr>
              <a:t>, стр. 2, гр.03.05.06.08 </a:t>
            </a:r>
            <a:r>
              <a:rPr lang="ru-RU" sz="1600" b="1" u="sng" dirty="0" smtClean="0"/>
              <a:t>больше или равно </a:t>
            </a:r>
            <a:r>
              <a:rPr lang="ru-RU" sz="1600" b="1" dirty="0" smtClean="0"/>
              <a:t>ф.61,таб.3000</a:t>
            </a:r>
            <a:r>
              <a:rPr lang="ru-RU" sz="1600" b="1" dirty="0" smtClean="0">
                <a:solidFill>
                  <a:srgbClr val="C00000"/>
                </a:solidFill>
              </a:rPr>
              <a:t>, стр.2.1,03.05.06.08*</a:t>
            </a:r>
            <a:r>
              <a:rPr lang="en-US" sz="1600" b="1" dirty="0" smtClean="0">
                <a:solidFill>
                  <a:srgbClr val="C00000"/>
                </a:solidFill>
              </a:rPr>
              <a:t> 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                                                                       </a:t>
            </a:r>
            <a:r>
              <a:rPr lang="en-US" sz="1600" b="1" dirty="0" smtClean="0"/>
              <a:t>(</a:t>
            </a:r>
            <a:r>
              <a:rPr lang="ru-RU" sz="1600" b="1" dirty="0" smtClean="0"/>
              <a:t>для выявления туберкулеза методом флюорографии)</a:t>
            </a:r>
          </a:p>
          <a:p>
            <a:pPr algn="just"/>
            <a:r>
              <a:rPr lang="ru-RU" sz="1600" b="1" dirty="0" smtClean="0"/>
              <a:t>Ф.61,таб.3000</a:t>
            </a:r>
            <a:r>
              <a:rPr lang="ru-RU" sz="1600" b="1" dirty="0" smtClean="0">
                <a:solidFill>
                  <a:srgbClr val="C00000"/>
                </a:solidFill>
              </a:rPr>
              <a:t>, стр.2, гр. 04.07</a:t>
            </a:r>
            <a:r>
              <a:rPr lang="ru-RU" sz="1600" b="1" u="sng" dirty="0"/>
              <a:t> больше или равно </a:t>
            </a:r>
            <a:r>
              <a:rPr lang="ru-RU" sz="1600" b="1" dirty="0" smtClean="0"/>
              <a:t>ф.61, таб.3000</a:t>
            </a:r>
            <a:r>
              <a:rPr lang="ru-RU" sz="1600" b="1" dirty="0" smtClean="0">
                <a:solidFill>
                  <a:srgbClr val="C00000"/>
                </a:solidFill>
              </a:rPr>
              <a:t>, стр.22, гр.04.07* </a:t>
            </a:r>
          </a:p>
          <a:p>
            <a:pPr algn="just"/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                                                            </a:t>
            </a:r>
            <a:r>
              <a:rPr lang="en-US" sz="1600" b="1" dirty="0" smtClean="0"/>
              <a:t>(</a:t>
            </a:r>
            <a:r>
              <a:rPr lang="ru-RU" sz="1600" b="1" dirty="0"/>
              <a:t>для выявления туберкулеза </a:t>
            </a:r>
            <a:r>
              <a:rPr lang="ru-RU" sz="1600" b="1" dirty="0" smtClean="0"/>
              <a:t>бактериологическими методами)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гр.03:08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стр.3,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 smtClean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стр.1,гр.03:08</a:t>
            </a:r>
            <a:r>
              <a:rPr lang="ru-RU" sz="1600" b="1" u="sng" dirty="0" smtClean="0"/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 smtClean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стр.5,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</a:t>
            </a:r>
            <a:r>
              <a:rPr lang="ru-RU" sz="1600" b="1" dirty="0" smtClean="0">
                <a:solidFill>
                  <a:srgbClr val="C00000"/>
                </a:solidFill>
              </a:rPr>
              <a:t>.,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3000 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стр.9,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/>
              <a:t>*</a:t>
            </a:r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стр.10,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dirty="0" smtClean="0"/>
              <a:t>*</a:t>
            </a:r>
            <a:endParaRPr lang="en-US" sz="1600" b="1" dirty="0" smtClean="0"/>
          </a:p>
          <a:p>
            <a:pPr algn="just"/>
            <a:r>
              <a:rPr lang="ru-RU" sz="1600" b="1" dirty="0"/>
              <a:t>Ф.61, таб. </a:t>
            </a:r>
            <a:r>
              <a:rPr lang="ru-RU" sz="1600" b="1" dirty="0" smtClean="0"/>
              <a:t>3000,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03:08</a:t>
            </a:r>
            <a:r>
              <a:rPr lang="ru-RU" sz="1600" b="1" u="sng" dirty="0" smtClean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 smtClean="0"/>
              <a:t> </a:t>
            </a:r>
            <a:r>
              <a:rPr lang="ru-RU" sz="1600" b="1" dirty="0"/>
              <a:t>ф.61, таб. 3000</a:t>
            </a:r>
            <a:r>
              <a:rPr lang="ru-RU" sz="1600" b="1" dirty="0" smtClean="0"/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</a:t>
            </a:r>
            <a:r>
              <a:rPr lang="en-US" sz="1600" b="1" dirty="0" smtClean="0">
                <a:solidFill>
                  <a:srgbClr val="C00000"/>
                </a:solidFill>
              </a:rPr>
              <a:t>3</a:t>
            </a:r>
            <a:r>
              <a:rPr lang="ru-RU" sz="1600" b="1" dirty="0">
                <a:solidFill>
                  <a:srgbClr val="C00000"/>
                </a:solidFill>
              </a:rPr>
              <a:t>, гр.03:08</a:t>
            </a:r>
            <a:r>
              <a:rPr lang="ru-RU" sz="1600" b="1" dirty="0" smtClean="0"/>
              <a:t>*</a:t>
            </a:r>
            <a:endParaRPr lang="ru-RU" sz="1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8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1BC50BE-3A37-432D-867A-17DBCB38DB60}"/>
              </a:ext>
            </a:extLst>
          </p:cNvPr>
          <p:cNvSpPr/>
          <p:nvPr/>
        </p:nvSpPr>
        <p:spPr>
          <a:xfrm>
            <a:off x="249071" y="750591"/>
            <a:ext cx="8715417" cy="535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D443266-EFE9-4E39-B419-586AA2FBA151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МЕЖФОРМЕННОГО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3000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2681" y="1362368"/>
            <a:ext cx="83217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smtClean="0"/>
              <a:t>У пациентов с болезнью,</a:t>
            </a:r>
            <a:r>
              <a:rPr lang="ru-RU" b="1" u="sng" dirty="0" smtClean="0">
                <a:solidFill>
                  <a:schemeClr val="dk1"/>
                </a:solidFill>
              </a:rPr>
              <a:t> вызванной ВИЧ-инфекцией </a:t>
            </a:r>
            <a:r>
              <a:rPr lang="ru-RU" b="1" u="sng" dirty="0">
                <a:solidFill>
                  <a:schemeClr val="dk1"/>
                </a:solidFill>
              </a:rPr>
              <a:t>(</a:t>
            </a:r>
            <a:r>
              <a:rPr lang="ru-RU" b="1" u="sng" dirty="0">
                <a:ea typeface="Times New Roman"/>
              </a:rPr>
              <a:t>В20–В24</a:t>
            </a:r>
            <a:r>
              <a:rPr lang="ru-RU" b="1" u="sng" dirty="0" smtClean="0">
                <a:ea typeface="Times New Roman"/>
              </a:rPr>
              <a:t>), </a:t>
            </a:r>
          </a:p>
          <a:p>
            <a:pPr algn="just"/>
            <a:r>
              <a:rPr lang="ru-RU" b="1" u="sng" dirty="0" smtClean="0">
                <a:ea typeface="Times New Roman"/>
              </a:rPr>
              <a:t>выявлено инфекций, передающихся преимущественного половым путем, в отчетном году</a:t>
            </a:r>
            <a:r>
              <a:rPr lang="ru-RU" b="1" u="sng" dirty="0" smtClean="0"/>
              <a:t>:</a:t>
            </a:r>
          </a:p>
          <a:p>
            <a:pPr algn="just"/>
            <a:endParaRPr lang="ru-RU" b="1" u="sng" dirty="0"/>
          </a:p>
          <a:p>
            <a:pPr algn="just"/>
            <a:r>
              <a:rPr lang="ru-RU" b="1" dirty="0" smtClean="0"/>
              <a:t>ф.61,таб.3000</a:t>
            </a:r>
            <a:r>
              <a:rPr lang="ru-RU" b="1" dirty="0" smtClean="0">
                <a:solidFill>
                  <a:srgbClr val="C00000"/>
                </a:solidFill>
              </a:rPr>
              <a:t>,стр.5,гр.06 </a:t>
            </a:r>
            <a:r>
              <a:rPr lang="ru-RU" b="1" dirty="0" smtClean="0"/>
              <a:t>должно </a:t>
            </a:r>
            <a:r>
              <a:rPr lang="ru-RU" b="1" dirty="0"/>
              <a:t>быть </a:t>
            </a:r>
            <a:r>
              <a:rPr lang="ru-RU" b="1" u="sng" dirty="0"/>
              <a:t>больше или </a:t>
            </a:r>
            <a:r>
              <a:rPr lang="ru-RU" b="1" u="sng" dirty="0" smtClean="0"/>
              <a:t>равно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    </a:t>
            </a:r>
            <a:r>
              <a:rPr lang="ru-RU" b="1" dirty="0" smtClean="0">
                <a:solidFill>
                  <a:srgbClr val="C00000"/>
                </a:solidFill>
              </a:rPr>
              <a:t>ф.9, таб.2003,стр.7,гр.04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1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10101" y="3395417"/>
            <a:ext cx="8514384" cy="2151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78095" y="68081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Результаты обследования пациентов, больных ВИЧ-инфекцией в отчетном году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602" y="1512803"/>
            <a:ext cx="8424936" cy="10464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33CC"/>
                </a:solidFill>
              </a:rPr>
              <a:t>Таблица (3100) </a:t>
            </a:r>
          </a:p>
          <a:p>
            <a:pPr algn="just"/>
            <a:r>
              <a:rPr lang="ru-RU" sz="1200" b="1" dirty="0"/>
              <a:t>Число лиц, обследованных на антитела к ВИЧ в отчетном году, всего 1 ____ , </a:t>
            </a:r>
          </a:p>
          <a:p>
            <a:pPr algn="just"/>
            <a:r>
              <a:rPr lang="ru-RU" sz="1200" b="1" dirty="0"/>
              <a:t>из них: число лиц, у которых при исследовании крови на антитела к ВИЧ получены положительные результаты 2 ____ ,</a:t>
            </a:r>
          </a:p>
          <a:p>
            <a:pPr algn="just"/>
            <a:r>
              <a:rPr lang="ru-RU" sz="1200" b="1" dirty="0"/>
              <a:t>в том числе (из стр.2) выявлено: пациентов больных ВИЧ-инфекцией (код МКБ </a:t>
            </a:r>
            <a:r>
              <a:rPr lang="ru-RU" sz="1200" b="1" dirty="0">
                <a:sym typeface="Symbol"/>
              </a:rPr>
              <a:t></a:t>
            </a:r>
            <a:r>
              <a:rPr lang="ru-RU" sz="1200" b="1" dirty="0"/>
              <a:t> 10 В20-В24) 3 ____,</a:t>
            </a:r>
          </a:p>
          <a:p>
            <a:pPr algn="just"/>
            <a:r>
              <a:rPr lang="ru-RU" sz="1200" b="1" dirty="0"/>
              <a:t>лиц с бессимптомным инфекционным статусом (код МКБ-10 </a:t>
            </a:r>
            <a:r>
              <a:rPr lang="en-US" sz="1200" b="1" dirty="0"/>
              <a:t>Z</a:t>
            </a:r>
            <a:r>
              <a:rPr lang="ru-RU" sz="1200" b="1" dirty="0"/>
              <a:t>21)  4____ 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8524" y="350100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ВНУТРИФОРМЕННОГО КОНТРОЛЯ ДЛЯ ТАБЛИЦЫ 3100</a:t>
            </a:r>
          </a:p>
        </p:txBody>
      </p:sp>
      <p:sp>
        <p:nvSpPr>
          <p:cNvPr id="15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6107" y="3809585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/>
              <a:t>ф.61,таб.</a:t>
            </a:r>
            <a:r>
              <a:rPr lang="ru-RU" sz="1600" b="1" dirty="0" smtClean="0">
                <a:solidFill>
                  <a:srgbClr val="C00000"/>
                </a:solidFill>
              </a:rPr>
              <a:t>3100,п.3</a:t>
            </a:r>
            <a:r>
              <a:rPr lang="ru-RU" sz="1600" b="1" dirty="0" smtClean="0"/>
              <a:t> 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больше или равно </a:t>
            </a:r>
            <a:r>
              <a:rPr lang="ru-RU" sz="1600" b="1" dirty="0" smtClean="0"/>
              <a:t>сумме строк</a:t>
            </a:r>
          </a:p>
          <a:p>
            <a:pPr algn="just"/>
            <a:r>
              <a:rPr lang="ru-RU" sz="1600" b="1" dirty="0" smtClean="0"/>
              <a:t> </a:t>
            </a:r>
            <a:r>
              <a:rPr lang="ru-RU" sz="1600" b="1" dirty="0"/>
              <a:t>из ф.61,таб.</a:t>
            </a:r>
            <a:r>
              <a:rPr lang="ru-RU" sz="1600" b="1" dirty="0">
                <a:solidFill>
                  <a:srgbClr val="C00000"/>
                </a:solidFill>
              </a:rPr>
              <a:t>1000</a:t>
            </a:r>
            <a:r>
              <a:rPr lang="ru-RU" sz="1600" b="1" dirty="0"/>
              <a:t>,</a:t>
            </a:r>
            <a:r>
              <a:rPr lang="ru-RU" sz="1600" b="1" dirty="0">
                <a:solidFill>
                  <a:srgbClr val="C00000"/>
                </a:solidFill>
              </a:rPr>
              <a:t>стр.1+2</a:t>
            </a:r>
            <a:r>
              <a:rPr lang="ru-RU" sz="1600" b="1" dirty="0"/>
              <a:t>,</a:t>
            </a:r>
            <a:r>
              <a:rPr lang="ru-RU" sz="1600" b="1" dirty="0">
                <a:solidFill>
                  <a:srgbClr val="C00000"/>
                </a:solidFill>
              </a:rPr>
              <a:t>гр.05</a:t>
            </a:r>
            <a:r>
              <a:rPr lang="ru-RU" sz="1600" b="1" dirty="0"/>
              <a:t> «Зарегистрировано пациентов с болезнью, вызванной ВИЧ, всего (В20</a:t>
            </a:r>
            <a:r>
              <a:rPr lang="en-US" sz="1600" b="1" dirty="0"/>
              <a:t>–</a:t>
            </a:r>
            <a:r>
              <a:rPr lang="ru-RU" sz="1600" b="1" dirty="0"/>
              <a:t>В24</a:t>
            </a:r>
            <a:r>
              <a:rPr lang="ru-RU" sz="1600" b="1" dirty="0" smtClean="0"/>
              <a:t>)»</a:t>
            </a:r>
          </a:p>
          <a:p>
            <a:pPr algn="just"/>
            <a:endParaRPr lang="ru-RU" sz="1600" b="1" dirty="0"/>
          </a:p>
          <a:p>
            <a:pPr algn="just"/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8304" y="4711003"/>
            <a:ext cx="82462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/>
              <a:t>ф.61,таб.</a:t>
            </a:r>
            <a:r>
              <a:rPr lang="ru-RU" sz="1600" b="1" dirty="0" smtClean="0">
                <a:solidFill>
                  <a:srgbClr val="C00000"/>
                </a:solidFill>
              </a:rPr>
              <a:t>3100,п. 4</a:t>
            </a:r>
            <a:r>
              <a:rPr lang="ru-RU" sz="1600" b="1" dirty="0" smtClean="0"/>
              <a:t> должно </a:t>
            </a:r>
            <a:r>
              <a:rPr lang="ru-RU" sz="1600" b="1" dirty="0"/>
              <a:t>быть </a:t>
            </a:r>
            <a:r>
              <a:rPr lang="ru-RU" sz="1600" b="1" u="sng" dirty="0" smtClean="0"/>
              <a:t>больше или равно</a:t>
            </a:r>
            <a:r>
              <a:rPr lang="ru-RU" sz="1600" b="1" dirty="0" smtClean="0"/>
              <a:t> </a:t>
            </a:r>
            <a:r>
              <a:rPr lang="ru-RU" sz="1600" b="1" dirty="0"/>
              <a:t>сумме строк </a:t>
            </a:r>
            <a:endParaRPr lang="ru-RU" sz="1600" b="1" dirty="0" smtClean="0"/>
          </a:p>
          <a:p>
            <a:pPr algn="just"/>
            <a:r>
              <a:rPr lang="ru-RU" sz="1600" b="1" dirty="0" smtClean="0"/>
              <a:t>из </a:t>
            </a:r>
            <a:r>
              <a:rPr lang="ru-RU" sz="1600" b="1" dirty="0"/>
              <a:t>ф.61,таб.</a:t>
            </a:r>
            <a:r>
              <a:rPr lang="ru-RU" sz="1600" b="1" dirty="0">
                <a:solidFill>
                  <a:srgbClr val="C00000"/>
                </a:solidFill>
              </a:rPr>
              <a:t>1000</a:t>
            </a:r>
            <a:r>
              <a:rPr lang="ru-RU" sz="1600" b="1" dirty="0"/>
              <a:t>,</a:t>
            </a:r>
            <a:r>
              <a:rPr lang="ru-RU" sz="1600" b="1" dirty="0">
                <a:solidFill>
                  <a:srgbClr val="C00000"/>
                </a:solidFill>
              </a:rPr>
              <a:t>стр.59+60</a:t>
            </a:r>
            <a:r>
              <a:rPr lang="ru-RU" sz="1600" b="1" dirty="0"/>
              <a:t>,</a:t>
            </a:r>
            <a:r>
              <a:rPr lang="ru-RU" sz="1600" b="1" dirty="0">
                <a:solidFill>
                  <a:srgbClr val="C00000"/>
                </a:solidFill>
              </a:rPr>
              <a:t>гр.05</a:t>
            </a:r>
            <a:r>
              <a:rPr lang="ru-RU" sz="1600" b="1" dirty="0"/>
              <a:t> «Кроме того, число лиц с бессимптомным инфекционным статусом, вызванным ВИЧ (</a:t>
            </a:r>
            <a:r>
              <a:rPr lang="en-US" sz="1600" b="1" dirty="0"/>
              <a:t>Z</a:t>
            </a:r>
            <a:r>
              <a:rPr lang="ru-RU" sz="1600" b="1" dirty="0"/>
              <a:t>21)»</a:t>
            </a:r>
          </a:p>
        </p:txBody>
      </p:sp>
      <p:sp>
        <p:nvSpPr>
          <p:cNvPr id="20" name="Овал 19"/>
          <p:cNvSpPr/>
          <p:nvPr/>
        </p:nvSpPr>
        <p:spPr>
          <a:xfrm>
            <a:off x="4988495" y="2273420"/>
            <a:ext cx="504056" cy="27032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781787" y="2095457"/>
            <a:ext cx="504056" cy="26320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1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1B527F8A-104C-40A6-812A-346AD51F1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776277"/>
              </p:ext>
            </p:extLst>
          </p:nvPr>
        </p:nvGraphicFramePr>
        <p:xfrm>
          <a:off x="251519" y="1700808"/>
          <a:ext cx="8640959" cy="453918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xmlns="" val="214608505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88092812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37294899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402186281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343382324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1001404243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xmlns="" val="1248560004"/>
                    </a:ext>
                  </a:extLst>
                </a:gridCol>
              </a:tblGrid>
              <a:tr h="690408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159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с впервые в жизни установленным диагнозом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диспансерным наблюдением на конец отчетного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79707"/>
                  </a:ext>
                </a:extLst>
              </a:tr>
              <a:tr h="677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возрасте 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25-44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возрасте </a:t>
                      </a: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25-44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671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4455282"/>
                  </a:ext>
                </a:extLst>
              </a:tr>
              <a:tr h="42379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Пациенты, больные ВИЧ-инфекцией с проявлениями туберкулеза,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В20.0, В20.7, В22.7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720399"/>
                  </a:ext>
                </a:extLst>
              </a:tr>
              <a:tr h="44525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в том числе: с проявлениями туберкулеза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3444255"/>
                  </a:ext>
                </a:extLst>
              </a:tr>
              <a:tr h="447784">
                <a:tc>
                  <a:txBody>
                    <a:bodyPr/>
                    <a:lstStyle/>
                    <a:p>
                      <a:pPr indent="201295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с проявлениями туберкулеза и других инфекций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В20.0, В20.7, В22.7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6847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326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 пациентов, всего (из стр.1)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540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пациентов (из стр.1) – мужчин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827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пациентов (из стр.1) – городских жителей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В20-В24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158975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2C3F7AC-9372-439A-9AA6-ECBEB735476E}"/>
              </a:ext>
            </a:extLst>
          </p:cNvPr>
          <p:cNvSpPr/>
          <p:nvPr/>
        </p:nvSpPr>
        <p:spPr>
          <a:xfrm>
            <a:off x="251519" y="700282"/>
            <a:ext cx="8640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  <a:buSzPts val="1200"/>
              <a:tabLst>
                <a:tab pos="318770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Диспансерное наблюдение за пациентами, больными ВИЧ-инфекцией с проявлениями туберкулеза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D70C8DE6-0C15-4FDA-8310-883B8670D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19" y="1374511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(4000)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4FC2E45-AAB3-403A-BDF6-1B053CF464C0}"/>
              </a:ext>
            </a:extLst>
          </p:cNvPr>
          <p:cNvSpPr/>
          <p:nvPr/>
        </p:nvSpPr>
        <p:spPr>
          <a:xfrm>
            <a:off x="249071" y="750591"/>
            <a:ext cx="8715417" cy="535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C02A8DF-CD3B-4D17-8348-7A81F96CF009}"/>
              </a:ext>
            </a:extLst>
          </p:cNvPr>
          <p:cNvSpPr/>
          <p:nvPr/>
        </p:nvSpPr>
        <p:spPr>
          <a:xfrm>
            <a:off x="294875" y="750592"/>
            <a:ext cx="855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ВНУТРИФОРМЕННОГО МЕЖТАБЛИЧНОГО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</a:t>
            </a:r>
            <a:r>
              <a:rPr lang="ru-RU" altLang="ru-RU" b="1" dirty="0" smtClean="0">
                <a:solidFill>
                  <a:srgbClr val="0033CC"/>
                </a:solidFill>
              </a:rPr>
              <a:t>ТАБЛИЦ 2000 и </a:t>
            </a:r>
            <a:r>
              <a:rPr lang="ru-RU" altLang="ru-RU" b="1" dirty="0">
                <a:solidFill>
                  <a:srgbClr val="0033CC"/>
                </a:solidFill>
              </a:rPr>
              <a:t>4000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5018" y="1628800"/>
            <a:ext cx="7376250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2000,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стр.21+22+41, гр.05 </a:t>
            </a:r>
            <a:r>
              <a:rPr lang="ru-RU" b="1" u="sng" dirty="0" smtClean="0"/>
              <a:t>больше</a:t>
            </a:r>
            <a:r>
              <a:rPr lang="ru-RU" b="1" dirty="0" smtClean="0"/>
              <a:t> ф.61,таб.</a:t>
            </a:r>
            <a:r>
              <a:rPr lang="ru-RU" b="1" dirty="0" smtClean="0">
                <a:solidFill>
                  <a:srgbClr val="C00000"/>
                </a:solidFill>
              </a:rPr>
              <a:t>4000, стр.1</a:t>
            </a:r>
            <a:r>
              <a:rPr lang="ru-RU" b="1" dirty="0">
                <a:solidFill>
                  <a:srgbClr val="C00000"/>
                </a:solidFill>
              </a:rPr>
              <a:t>, гр.04</a:t>
            </a:r>
            <a:r>
              <a:rPr lang="ru-RU" b="1" dirty="0" smtClean="0">
                <a:solidFill>
                  <a:srgbClr val="C00000"/>
                </a:solidFill>
              </a:rPr>
              <a:t>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стр.21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гр.05 </a:t>
            </a:r>
            <a:r>
              <a:rPr lang="ru-RU" b="1" u="sng" dirty="0" smtClean="0"/>
              <a:t>равно</a:t>
            </a:r>
            <a:r>
              <a:rPr lang="ru-RU" b="1" dirty="0" smtClean="0"/>
              <a:t> 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2,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04</a:t>
            </a:r>
            <a:r>
              <a:rPr lang="ru-RU" b="1" dirty="0" smtClean="0"/>
              <a:t>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стр.22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гр.05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стр.3,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04*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</a:t>
            </a:r>
            <a:r>
              <a:rPr lang="ru-RU" b="1" dirty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стр.</a:t>
            </a:r>
            <a:r>
              <a:rPr lang="ru-RU" b="1" dirty="0">
                <a:solidFill>
                  <a:srgbClr val="C00000"/>
                </a:solidFill>
              </a:rPr>
              <a:t>41, </a:t>
            </a:r>
            <a:r>
              <a:rPr lang="ru-RU" b="1" dirty="0" smtClean="0">
                <a:solidFill>
                  <a:srgbClr val="C00000"/>
                </a:solidFill>
              </a:rPr>
              <a:t>гр.05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стр.4,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04*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стр.21+22+41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1,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06*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стр.21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гр.15 </a:t>
            </a:r>
            <a:r>
              <a:rPr lang="ru-RU" b="1" u="sng" dirty="0" smtClean="0"/>
              <a:t>равно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2,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06*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стр.22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3,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06*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стр.41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4,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06*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стр.21+22+41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гр.14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16,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04*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стр.8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гр.05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17,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04*</a:t>
            </a:r>
          </a:p>
          <a:p>
            <a:r>
              <a:rPr lang="ru-RU" b="1" dirty="0"/>
              <a:t>Ф.61,таб.</a:t>
            </a:r>
            <a:r>
              <a:rPr lang="ru-RU" b="1" dirty="0">
                <a:solidFill>
                  <a:srgbClr val="C00000"/>
                </a:solidFill>
              </a:rPr>
              <a:t>2000, стр.8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гр.15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/>
              <a:t>больше </a:t>
            </a:r>
            <a:r>
              <a:rPr lang="ru-RU" b="1" dirty="0" smtClean="0"/>
              <a:t>ф.61,таб.</a:t>
            </a:r>
            <a:r>
              <a:rPr lang="ru-RU" b="1" dirty="0" smtClean="0">
                <a:solidFill>
                  <a:srgbClr val="C00000"/>
                </a:solidFill>
              </a:rPr>
              <a:t>4000</a:t>
            </a:r>
            <a:r>
              <a:rPr lang="ru-RU" b="1" dirty="0">
                <a:solidFill>
                  <a:srgbClr val="C00000"/>
                </a:solidFill>
              </a:rPr>
              <a:t>, стр.</a:t>
            </a:r>
            <a:r>
              <a:rPr lang="ru-RU" b="1" dirty="0" smtClean="0">
                <a:solidFill>
                  <a:srgbClr val="C00000"/>
                </a:solidFill>
              </a:rPr>
              <a:t>17,</a:t>
            </a:r>
            <a:r>
              <a:rPr lang="ru-RU" b="1" dirty="0">
                <a:solidFill>
                  <a:srgbClr val="C00000"/>
                </a:solidFill>
              </a:rPr>
              <a:t> гр.</a:t>
            </a:r>
            <a:r>
              <a:rPr lang="ru-RU" b="1" dirty="0" smtClean="0">
                <a:solidFill>
                  <a:srgbClr val="C00000"/>
                </a:solidFill>
              </a:rPr>
              <a:t>06*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1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4FC2E45-AAB3-403A-BDF6-1B053CF464C0}"/>
              </a:ext>
            </a:extLst>
          </p:cNvPr>
          <p:cNvSpPr/>
          <p:nvPr/>
        </p:nvSpPr>
        <p:spPr>
          <a:xfrm>
            <a:off x="294875" y="747312"/>
            <a:ext cx="8715417" cy="560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C02A8DF-CD3B-4D17-8348-7A81F96CF009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ВНУТРИТАБЛИЧНОГО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</a:t>
            </a:r>
            <a:r>
              <a:rPr lang="ru-RU" altLang="ru-RU" b="1" dirty="0" smtClean="0">
                <a:solidFill>
                  <a:srgbClr val="0033CC"/>
                </a:solidFill>
              </a:rPr>
              <a:t>ТАБЛИЦЫ 4000</a:t>
            </a:r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5296" y="1119924"/>
            <a:ext cx="7383111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Ф.61,таб. 4000,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гр.04:07 </a:t>
            </a:r>
            <a:r>
              <a:rPr lang="ru-RU" sz="1600" b="1" u="sng" dirty="0" smtClean="0"/>
              <a:t>больше</a:t>
            </a:r>
            <a:r>
              <a:rPr lang="ru-RU" sz="1600" b="1" dirty="0" smtClean="0"/>
              <a:t> ф.61, таб.4000, </a:t>
            </a:r>
            <a:r>
              <a:rPr lang="ru-RU" sz="1600" b="1" dirty="0" smtClean="0">
                <a:solidFill>
                  <a:srgbClr val="C00000"/>
                </a:solidFill>
              </a:rPr>
              <a:t>стр.2, гр.04:07*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гр.04:07 </a:t>
            </a:r>
            <a:r>
              <a:rPr lang="ru-RU" sz="1600" b="1" u="sng" dirty="0"/>
              <a:t>больше </a:t>
            </a:r>
            <a:r>
              <a:rPr lang="ru-RU" sz="1600" b="1" u="sng" dirty="0" smtClean="0"/>
              <a:t>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3,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гр.04:07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</a:t>
            </a:r>
            <a:r>
              <a:rPr lang="ru-RU" sz="1600" b="1" dirty="0">
                <a:solidFill>
                  <a:srgbClr val="C00000"/>
                </a:solidFill>
              </a:rPr>
              <a:t>*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гр.04:07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2+3+4,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</a:t>
            </a:r>
            <a:r>
              <a:rPr lang="ru-RU" sz="1600" b="1" dirty="0">
                <a:solidFill>
                  <a:srgbClr val="C00000"/>
                </a:solidFill>
              </a:rPr>
              <a:t>*</a:t>
            </a:r>
            <a:endParaRPr lang="ru-RU" sz="1600" b="1" dirty="0" smtClean="0">
              <a:solidFill>
                <a:srgbClr val="C00000"/>
              </a:solidFill>
            </a:endParaRP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5,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стр.5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стр.5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стр.5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u="sng" dirty="0" smtClean="0"/>
              <a:t> или равно </a:t>
            </a:r>
            <a:r>
              <a:rPr lang="ru-RU" sz="1600" b="1" dirty="0" smtClean="0"/>
              <a:t>ф.61</a:t>
            </a:r>
            <a:r>
              <a:rPr lang="ru-RU" sz="1600" b="1" dirty="0"/>
              <a:t>, таб.4000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9,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 smtClean="0">
                <a:solidFill>
                  <a:srgbClr val="C00000"/>
                </a:solidFill>
              </a:rPr>
              <a:t>стр.</a:t>
            </a:r>
            <a:r>
              <a:rPr lang="ru-RU" sz="1600" b="1" dirty="0">
                <a:solidFill>
                  <a:srgbClr val="C00000"/>
                </a:solidFill>
              </a:rPr>
              <a:t>9,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10,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стр.9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стр.9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12,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13,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стр.13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стр.13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15,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гр.04:05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04:05*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 или равно </a:t>
            </a:r>
            <a:r>
              <a:rPr lang="ru-RU" sz="1600" b="1" dirty="0" smtClean="0"/>
              <a:t>ф.61</a:t>
            </a:r>
            <a:r>
              <a:rPr lang="ru-RU" sz="1600" b="1" dirty="0"/>
              <a:t>, таб.4000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гр.04:07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 или равно </a:t>
            </a:r>
            <a:r>
              <a:rPr lang="ru-RU" sz="1600" b="1" dirty="0" smtClean="0"/>
              <a:t>ф.61</a:t>
            </a:r>
            <a:r>
              <a:rPr lang="ru-RU" sz="1600" b="1" dirty="0"/>
              <a:t>, таб.4000</a:t>
            </a:r>
            <a:r>
              <a:rPr lang="ru-RU" sz="1600" b="1" dirty="0" smtClean="0"/>
              <a:t>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04:07*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стр.1:18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гр.04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1:18,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05*</a:t>
            </a:r>
          </a:p>
          <a:p>
            <a:r>
              <a:rPr lang="ru-RU" sz="1600" b="1" dirty="0"/>
              <a:t>Ф.61,таб. 4000, </a:t>
            </a:r>
            <a:r>
              <a:rPr lang="ru-RU" sz="1600" b="1" dirty="0">
                <a:solidFill>
                  <a:srgbClr val="C00000"/>
                </a:solidFill>
              </a:rPr>
              <a:t>стр.1:15.17.18</a:t>
            </a:r>
            <a:r>
              <a:rPr lang="ru-RU" sz="1600" b="1" dirty="0" smtClean="0">
                <a:solidFill>
                  <a:srgbClr val="C00000"/>
                </a:solidFill>
              </a:rPr>
              <a:t>, гр.06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</a:t>
            </a:r>
            <a:r>
              <a:rPr lang="ru-RU" sz="1600" b="1" dirty="0"/>
              <a:t> таб.</a:t>
            </a:r>
            <a:r>
              <a:rPr lang="ru-RU" sz="1600" b="1" dirty="0" smtClean="0"/>
              <a:t>4000,</a:t>
            </a:r>
            <a:r>
              <a:rPr lang="ru-RU" sz="1600" b="1" dirty="0"/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стр.1:15.17.18,гр.07</a:t>
            </a:r>
            <a:r>
              <a:rPr lang="ru-RU" sz="1600" b="1" dirty="0">
                <a:solidFill>
                  <a:srgbClr val="C00000"/>
                </a:solidFill>
              </a:rPr>
              <a:t>*</a:t>
            </a:r>
            <a:endParaRPr lang="ru-RU" sz="1600" b="1" dirty="0" smtClean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6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EA09AC7-CA62-4EF9-97B7-147F97510378}"/>
              </a:ext>
            </a:extLst>
          </p:cNvPr>
          <p:cNvSpPr/>
          <p:nvPr/>
        </p:nvSpPr>
        <p:spPr>
          <a:xfrm>
            <a:off x="223573" y="700282"/>
            <a:ext cx="8715417" cy="535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726A7A7-44E7-4D75-B5E0-DB109D58D39B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МЕЖФОРМЕННОГО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</a:t>
            </a:r>
            <a:r>
              <a:rPr lang="ru-RU" altLang="ru-RU" b="1" dirty="0" smtClean="0">
                <a:solidFill>
                  <a:srgbClr val="0033CC"/>
                </a:solidFill>
              </a:rPr>
              <a:t>4000</a:t>
            </a:r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8834" y="1340768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ф.61,таб.4000</a:t>
            </a:r>
            <a:r>
              <a:rPr lang="ru-RU" b="1" dirty="0" smtClean="0">
                <a:solidFill>
                  <a:srgbClr val="C00000"/>
                </a:solidFill>
              </a:rPr>
              <a:t>, стр.1,гр.04</a:t>
            </a:r>
            <a:r>
              <a:rPr lang="ru-RU" b="1" dirty="0" smtClean="0"/>
              <a:t> (пациенты, больные ВИЧ-инфекцией с </a:t>
            </a:r>
            <a:r>
              <a:rPr lang="ru-RU" b="1" dirty="0"/>
              <a:t>проявлением туберкулеза </a:t>
            </a:r>
            <a:r>
              <a:rPr lang="ru-RU" b="1" dirty="0" smtClean="0"/>
              <a:t>всего) должно быть </a:t>
            </a:r>
            <a:r>
              <a:rPr lang="ru-RU" b="1" u="sng" dirty="0" smtClean="0"/>
              <a:t>больше или равно</a:t>
            </a:r>
            <a:r>
              <a:rPr lang="ru-RU" b="1" dirty="0" smtClean="0"/>
              <a:t>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        ф.33,таб.2100,стр.13,гр.04</a:t>
            </a:r>
            <a:r>
              <a:rPr lang="ru-RU" b="1" dirty="0" smtClean="0"/>
              <a:t> (туберкулез в </a:t>
            </a:r>
            <a:r>
              <a:rPr lang="ru-RU" b="1" dirty="0"/>
              <a:t>сочетании с ВИЧ), </a:t>
            </a:r>
            <a:endParaRPr lang="ru-RU" b="1" dirty="0" smtClean="0"/>
          </a:p>
          <a:p>
            <a:pPr algn="just"/>
            <a:r>
              <a:rPr lang="ru-RU" b="1" i="1" dirty="0" smtClean="0"/>
              <a:t>в форме 33 </a:t>
            </a:r>
            <a:r>
              <a:rPr lang="ru-RU" b="1" i="1" dirty="0"/>
              <a:t>контингент больше за счет включения туда не только В20.0; В20.7; В22.7 (как в </a:t>
            </a:r>
            <a:r>
              <a:rPr lang="ru-RU" b="1" i="1" dirty="0" smtClean="0"/>
              <a:t>форме 61), </a:t>
            </a:r>
            <a:r>
              <a:rPr lang="ru-RU" b="1" i="1" dirty="0"/>
              <a:t>но и за счет включения </a:t>
            </a:r>
            <a:r>
              <a:rPr lang="ru-RU" b="1" i="1" dirty="0" smtClean="0"/>
              <a:t>в диспансерное наблюдение пациентов </a:t>
            </a:r>
            <a:r>
              <a:rPr lang="ru-RU" b="1" i="1" dirty="0"/>
              <a:t>с А15-А19; В20.0-В23.0; </a:t>
            </a:r>
            <a:r>
              <a:rPr lang="ru-RU" b="1" i="1" dirty="0" smtClean="0"/>
              <a:t>Z21.</a:t>
            </a:r>
            <a:endParaRPr lang="ru-RU" b="1" i="1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4CD140F6-FDE7-4B3A-A91A-EDB317FAE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13104"/>
              </p:ext>
            </p:extLst>
          </p:nvPr>
        </p:nvGraphicFramePr>
        <p:xfrm>
          <a:off x="314807" y="1298216"/>
          <a:ext cx="8532949" cy="49568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72081">
                  <a:extLst>
                    <a:ext uri="{9D8B030D-6E8A-4147-A177-3AD203B41FA5}">
                      <a16:colId xmlns:a16="http://schemas.microsoft.com/office/drawing/2014/main" xmlns="" val="2062588396"/>
                    </a:ext>
                  </a:extLst>
                </a:gridCol>
                <a:gridCol w="729312">
                  <a:extLst>
                    <a:ext uri="{9D8B030D-6E8A-4147-A177-3AD203B41FA5}">
                      <a16:colId xmlns:a16="http://schemas.microsoft.com/office/drawing/2014/main" xmlns="" val="3609733762"/>
                    </a:ext>
                  </a:extLst>
                </a:gridCol>
                <a:gridCol w="1531556">
                  <a:extLst>
                    <a:ext uri="{9D8B030D-6E8A-4147-A177-3AD203B41FA5}">
                      <a16:colId xmlns:a16="http://schemas.microsoft.com/office/drawing/2014/main" xmlns="" val="1139304069"/>
                    </a:ext>
                  </a:extLst>
                </a:gridCol>
              </a:tblGrid>
              <a:tr h="906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Состоит под диспансерным наблюдением на конец отчетного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942375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009326"/>
                  </a:ext>
                </a:extLst>
              </a:tr>
              <a:tr h="419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беременных женщин, больных ВИЧ-инфекцией  (код МКБ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 В20-В24),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1992680"/>
                  </a:ext>
                </a:extLst>
              </a:tr>
              <a:tr h="449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женщин, больных ВИЧ-инфекцией, завершивших беременность родами в отчетном году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5567951"/>
                  </a:ext>
                </a:extLst>
              </a:tr>
              <a:tr h="517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женщин и новорожденных, получивших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химиопрофилактику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передачи ВИЧ-инфекции от матери к ребенку в отчетном году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0169036"/>
                  </a:ext>
                </a:extLst>
              </a:tr>
              <a:tr h="37209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5383120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indent="21590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Родилось живых детей от матерей больных ВИЧ-инфекцией (из стр.2)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387973"/>
                  </a:ext>
                </a:extLst>
              </a:tr>
              <a:tr h="434106">
                <a:tc>
                  <a:txBody>
                    <a:bodyPr/>
                    <a:lstStyle/>
                    <a:p>
                      <a:pPr indent="1282065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детей, у которых подтверждено наличие ВИЧ-инфекции (В20-В24)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5773182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indent="1731645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 с бессимптомным инфекционным статусом (</a:t>
                      </a: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01140"/>
                  </a:ext>
                </a:extLst>
              </a:tr>
              <a:tr h="377258">
                <a:tc>
                  <a:txBody>
                    <a:bodyPr/>
                    <a:lstStyle/>
                    <a:p>
                      <a:pPr indent="1731645"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находилось на грудном вскармливании (из стр.12)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5906217"/>
                  </a:ext>
                </a:extLst>
              </a:tr>
              <a:tr h="436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Кроме того, детей (из стр.15), имевших неокончательный лабораторный результат теста на наличие ВИЧ – инфекции (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823403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E623A9A-A9E6-4CA0-86FA-5C0464985911}"/>
              </a:ext>
            </a:extLst>
          </p:cNvPr>
          <p:cNvSpPr/>
          <p:nvPr/>
        </p:nvSpPr>
        <p:spPr>
          <a:xfrm>
            <a:off x="0" y="680860"/>
            <a:ext cx="9036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Диспансерное наблюдение за беременными, роженицами и родильницами,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больными ВИЧ-инфекцией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B7FB1E34-6B29-4C83-AA76-0ED87D02B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07" y="1021217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5000)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836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</a:t>
            </a:r>
            <a:r>
              <a:rPr lang="ru-RU" altLang="ru-RU" b="1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утверждена приказом Росстата от 30 декабря 2015 г. №672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155D76C-9AC6-47F5-B3FF-A559BB445680}"/>
              </a:ext>
            </a:extLst>
          </p:cNvPr>
          <p:cNvSpPr/>
          <p:nvPr/>
        </p:nvSpPr>
        <p:spPr>
          <a:xfrm>
            <a:off x="165597" y="1011940"/>
            <a:ext cx="878497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i="1" dirty="0"/>
              <a:t>Показываются сведения из учетных форм: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400" b="1" dirty="0"/>
              <a:t>1. Форма №025-1/у «Талон пациента, получающего медицинскую помощь в амбулаторных условиях» (утв. приказом Министерства здравоохранения Российской Федерации от 15.12.2014г. №834н).</a:t>
            </a:r>
          </a:p>
          <a:p>
            <a:pPr marL="342900" indent="-342900" algn="just">
              <a:buAutoNum type="arabicPeriod"/>
            </a:pPr>
            <a:endParaRPr lang="ru-RU" sz="1400" b="1" dirty="0"/>
          </a:p>
          <a:p>
            <a:pPr algn="just"/>
            <a:r>
              <a:rPr lang="ru-RU" sz="1400" b="1" dirty="0"/>
              <a:t>2. Форма №30/у «Контрольная карта диспансерного наблюдения» (утв. приказом Министерства здравоохранения Российской Федерации от 15.12.2014г. №834н).</a:t>
            </a:r>
          </a:p>
          <a:p>
            <a:pPr marL="342900" indent="-342900" algn="just">
              <a:buAutoNum type="arabicPeriod"/>
            </a:pPr>
            <a:endParaRPr lang="ru-RU" sz="1400" b="1" dirty="0"/>
          </a:p>
          <a:p>
            <a:pPr algn="just"/>
            <a:r>
              <a:rPr lang="ru-RU" sz="1400" b="1" dirty="0"/>
              <a:t>3. Форма №266/у-88 «Оперативное донесение о лице, в крови которого методом иммунного </a:t>
            </a:r>
            <a:r>
              <a:rPr lang="ru-RU" sz="1400" b="1" dirty="0" err="1"/>
              <a:t>блотинга</a:t>
            </a:r>
            <a:r>
              <a:rPr lang="ru-RU" sz="1400" b="1" dirty="0"/>
              <a:t> определены антитела к ВИЧ» (утв. приказом Министерства здравоохранения СССР от 05.09.1988г. №690).</a:t>
            </a:r>
          </a:p>
          <a:p>
            <a:pPr marL="342900" indent="-342900" algn="just">
              <a:buFontTx/>
              <a:buAutoNum type="arabicPeriod"/>
            </a:pPr>
            <a:endParaRPr lang="ru-RU" sz="1400" b="1" dirty="0"/>
          </a:p>
          <a:p>
            <a:pPr algn="just"/>
            <a:r>
              <a:rPr lang="ru-RU" sz="1400" b="1" dirty="0"/>
              <a:t>4. Форма №263/у-ТВ «Карта персонального учета больного туберкулезом, сочетанным с ВИЧ-инфекцией» (утв. приказом Министерства здравоохранения Российской Федерации от 13.11.2003г. №547).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b="1" dirty="0" smtClean="0"/>
              <a:t>5. Форма №309/у «Извещение о новорожденном, рожденном ВИЧ-инфицированной матерью» </a:t>
            </a:r>
            <a:r>
              <a:rPr lang="ru-RU" sz="1400" b="1" dirty="0"/>
              <a:t>(утв. приказом Министерства здравоохранения Российской Федерации от </a:t>
            </a:r>
            <a:r>
              <a:rPr lang="ru-RU" sz="1400" b="1" dirty="0" smtClean="0"/>
              <a:t>16.09.2003г</a:t>
            </a:r>
            <a:r>
              <a:rPr lang="ru-RU" sz="1400" b="1" dirty="0"/>
              <a:t>. </a:t>
            </a:r>
            <a:r>
              <a:rPr lang="ru-RU" sz="1400" b="1" dirty="0" smtClean="0"/>
              <a:t>№442).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b="1" dirty="0" smtClean="0"/>
              <a:t>6. Форма №310/у «Донесение о снятии с диспансерного наблюдения ребенка, рожденного </a:t>
            </a:r>
            <a:r>
              <a:rPr lang="ru-RU" sz="1400" b="1" dirty="0"/>
              <a:t>ВИЧ-инфицированной матерью</a:t>
            </a:r>
            <a:r>
              <a:rPr lang="ru-RU" sz="1400" b="1" dirty="0" smtClean="0"/>
              <a:t>»</a:t>
            </a:r>
            <a:r>
              <a:rPr lang="ru-RU" sz="1400" b="1" dirty="0"/>
              <a:t> (утв. приказом Министерства здравоохранения Российской Федерации от 16.09.2003г. №442</a:t>
            </a:r>
            <a:r>
              <a:rPr lang="ru-RU" sz="1400" b="1" dirty="0" smtClean="0"/>
              <a:t>).</a:t>
            </a:r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7. Форма №311/у «</a:t>
            </a:r>
            <a:r>
              <a:rPr lang="ru-RU" sz="1400" b="1" dirty="0"/>
              <a:t>Донесение о </a:t>
            </a:r>
            <a:r>
              <a:rPr lang="ru-RU" sz="1400" b="1" dirty="0" smtClean="0"/>
              <a:t>подтверждении диагноза у ребенка</a:t>
            </a:r>
            <a:r>
              <a:rPr lang="ru-RU" sz="1400" b="1" dirty="0"/>
              <a:t>, рожденного ВИЧ-инфицированной матерью» (утв. приказом Министерства здравоохранения Российской Федерации от 16.09.2003г. №442).</a:t>
            </a:r>
          </a:p>
          <a:p>
            <a:pPr algn="just"/>
            <a:endParaRPr lang="ru-RU" sz="1600" b="1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13D14-E593-4B81-A867-9DE033BC1F2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EA09AC7-CA62-4EF9-97B7-147F97510378}"/>
              </a:ext>
            </a:extLst>
          </p:cNvPr>
          <p:cNvSpPr/>
          <p:nvPr/>
        </p:nvSpPr>
        <p:spPr>
          <a:xfrm>
            <a:off x="223573" y="700282"/>
            <a:ext cx="8715417" cy="560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726A7A7-44E7-4D75-B5E0-DB109D58D39B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ВНУТРИФОРМЕННОГО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5</a:t>
            </a:r>
            <a:r>
              <a:rPr lang="ru-RU" altLang="ru-RU" b="1" dirty="0" smtClean="0">
                <a:solidFill>
                  <a:srgbClr val="0033CC"/>
                </a:solidFill>
              </a:rPr>
              <a:t>000</a:t>
            </a:r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3" y="1122592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Ф.61, таб.5000</a:t>
            </a:r>
            <a:r>
              <a:rPr lang="ru-RU" sz="1600" b="1" dirty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гр.03 </a:t>
            </a:r>
            <a:r>
              <a:rPr lang="ru-RU" sz="1600" b="1" u="sng" dirty="0" smtClean="0"/>
              <a:t>больше</a:t>
            </a:r>
            <a:r>
              <a:rPr lang="ru-RU" sz="1600" b="1" dirty="0" smtClean="0"/>
              <a:t> 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стр.2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стр.3, 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5,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>
                <a:solidFill>
                  <a:srgbClr val="C00000"/>
                </a:solidFill>
              </a:rPr>
              <a:t>стр.2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u="sng" dirty="0" smtClean="0"/>
              <a:t>или равно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стр.8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стр.8,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9,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стр.8,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10,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стр.8,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11,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>
                <a:solidFill>
                  <a:srgbClr val="C00000"/>
                </a:solidFill>
              </a:rPr>
              <a:t>стр.2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u="sng" dirty="0" smtClean="0"/>
              <a:t>или равно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стр.12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стр.12,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13,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стр.3,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стр.15,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стр.15,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стр.15,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стр.15,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19,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r>
              <a:rPr lang="ru-RU" sz="1600" b="1" dirty="0"/>
              <a:t>Ф.61, таб.5000, </a:t>
            </a:r>
            <a:r>
              <a:rPr lang="ru-RU" sz="1600" b="1" dirty="0" smtClean="0">
                <a:solidFill>
                  <a:srgbClr val="C00000"/>
                </a:solidFill>
              </a:rPr>
              <a:t>стр.15,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r>
              <a:rPr lang="ru-RU" sz="1600" b="1" dirty="0" smtClean="0"/>
              <a:t>ф.61</a:t>
            </a:r>
            <a:r>
              <a:rPr lang="ru-RU" sz="1600" b="1" dirty="0"/>
              <a:t>, таб.5000,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16+17+18,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03*</a:t>
            </a:r>
          </a:p>
          <a:p>
            <a:pPr algn="just"/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4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7EA09AC7-CA62-4EF9-97B7-147F97510378}"/>
              </a:ext>
            </a:extLst>
          </p:cNvPr>
          <p:cNvSpPr/>
          <p:nvPr/>
        </p:nvSpPr>
        <p:spPr>
          <a:xfrm>
            <a:off x="214290" y="793867"/>
            <a:ext cx="8715417" cy="535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726A7A7-44E7-4D75-B5E0-DB109D58D39B}"/>
              </a:ext>
            </a:extLst>
          </p:cNvPr>
          <p:cNvSpPr/>
          <p:nvPr/>
        </p:nvSpPr>
        <p:spPr>
          <a:xfrm>
            <a:off x="318011" y="1331476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МЕЖФОРМЕННОГО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5000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0679" y="2132856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 smtClean="0"/>
              <a:t>Для детей,</a:t>
            </a:r>
            <a:r>
              <a:rPr lang="ru-RU" b="1" u="sng" dirty="0"/>
              <a:t> родившихся живыми </a:t>
            </a:r>
            <a:r>
              <a:rPr lang="ru-RU" b="1" u="sng" dirty="0" smtClean="0"/>
              <a:t>от матерей, больных ВИЧ-инфекцией, в </a:t>
            </a:r>
          </a:p>
          <a:p>
            <a:pPr algn="just"/>
            <a:r>
              <a:rPr lang="ru-RU" b="1" u="sng" dirty="0" smtClean="0"/>
              <a:t>отчетном году:</a:t>
            </a:r>
          </a:p>
          <a:p>
            <a:pPr algn="just"/>
            <a:r>
              <a:rPr lang="ru-RU" b="1" dirty="0" smtClean="0"/>
              <a:t>ф.61,таб.5000,</a:t>
            </a:r>
            <a:r>
              <a:rPr lang="ru-RU" b="1" dirty="0" smtClean="0">
                <a:solidFill>
                  <a:srgbClr val="C00000"/>
                </a:solidFill>
              </a:rPr>
              <a:t> стр.15,гр.03 </a:t>
            </a:r>
            <a:r>
              <a:rPr lang="ru-RU" b="1" dirty="0" smtClean="0"/>
              <a:t>должно быть </a:t>
            </a:r>
            <a:r>
              <a:rPr lang="ru-RU" b="1" u="sng" dirty="0" smtClean="0"/>
              <a:t>больше или равно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</a:t>
            </a:r>
            <a:r>
              <a:rPr lang="ru-RU" b="1" u="sng" dirty="0" smtClean="0">
                <a:solidFill>
                  <a:srgbClr val="C00000"/>
                </a:solidFill>
              </a:rPr>
              <a:t>ф.32, таб.2248, п.2 (</a:t>
            </a:r>
            <a:r>
              <a:rPr lang="ru-RU" b="1" dirty="0">
                <a:solidFill>
                  <a:srgbClr val="C00000"/>
                </a:solidFill>
              </a:rPr>
              <a:t>число родившихся от ВИЧ-инфицированных матерей, </a:t>
            </a:r>
            <a:r>
              <a:rPr lang="ru-RU" b="1" dirty="0" smtClean="0">
                <a:solidFill>
                  <a:srgbClr val="C00000"/>
                </a:solidFill>
              </a:rPr>
              <a:t>в том числе родилось живыми __)</a:t>
            </a:r>
            <a:endParaRPr lang="ru-RU" b="1" dirty="0">
              <a:solidFill>
                <a:srgbClr val="C00000"/>
              </a:solidFill>
            </a:endParaRPr>
          </a:p>
          <a:p>
            <a:pPr algn="just"/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EA09AC7-CA62-4EF9-97B7-147F97510378}"/>
              </a:ext>
            </a:extLst>
          </p:cNvPr>
          <p:cNvSpPr/>
          <p:nvPr/>
        </p:nvSpPr>
        <p:spPr>
          <a:xfrm>
            <a:off x="260140" y="2607512"/>
            <a:ext cx="8585103" cy="40618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AA78E51-8DE1-421A-A420-563A043075C3}"/>
              </a:ext>
            </a:extLst>
          </p:cNvPr>
          <p:cNvSpPr/>
          <p:nvPr/>
        </p:nvSpPr>
        <p:spPr>
          <a:xfrm>
            <a:off x="287524" y="836712"/>
            <a:ext cx="8424936" cy="1728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E3125D1-0AC2-43AB-B627-F1B0694F1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996435"/>
              </p:ext>
            </p:extLst>
          </p:nvPr>
        </p:nvGraphicFramePr>
        <p:xfrm>
          <a:off x="539552" y="958812"/>
          <a:ext cx="7920880" cy="14839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20880">
                  <a:extLst>
                    <a:ext uri="{9D8B030D-6E8A-4147-A177-3AD203B41FA5}">
                      <a16:colId xmlns:a16="http://schemas.microsoft.com/office/drawing/2014/main" xmlns="" val="3742325964"/>
                    </a:ext>
                  </a:extLst>
                </a:gridCol>
              </a:tblGrid>
              <a:tr h="148399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</a:rPr>
                        <a:t>Таблица (5100) </a:t>
                      </a: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Умерло в отчетном году детей, родившихся от матерей, больных ВИЧ-инфекцией, всего 1 ____ ,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из них: детей, у которых подтверждено наличие ВИЧ- инфекции 2 ____ , детей с бессимптомным инфекционным статусом (код МКБ-10 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21) 3 ____ .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72191977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E09D262-1F3F-4370-A51D-6812A8D8168B}"/>
              </a:ext>
            </a:extLst>
          </p:cNvPr>
          <p:cNvSpPr/>
          <p:nvPr/>
        </p:nvSpPr>
        <p:spPr>
          <a:xfrm>
            <a:off x="333872" y="2657147"/>
            <a:ext cx="835292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ВНУТРИФОРМЕННОГО ВНУТРИТАБЛИЧНОГО И МЕЖТАБЛИЧНОГО И МЕЖФОРМЕННОГО </a:t>
            </a:r>
            <a:r>
              <a:rPr lang="ru-RU" altLang="ru-RU" b="1" dirty="0">
                <a:solidFill>
                  <a:srgbClr val="0033CC"/>
                </a:solidFill>
              </a:rPr>
              <a:t>КОНТРОЛЯ ДЛЯ ТАБЛИЦЫ </a:t>
            </a:r>
            <a:r>
              <a:rPr lang="ru-RU" altLang="ru-RU" b="1" dirty="0" smtClean="0">
                <a:solidFill>
                  <a:srgbClr val="0033CC"/>
                </a:solidFill>
              </a:rPr>
              <a:t>5100</a:t>
            </a:r>
          </a:p>
          <a:p>
            <a:pPr algn="ctr"/>
            <a:endParaRPr lang="ru-RU" altLang="ru-RU" b="1" dirty="0" smtClean="0">
              <a:solidFill>
                <a:srgbClr val="0033CC"/>
              </a:solidFill>
            </a:endParaRPr>
          </a:p>
          <a:p>
            <a:pPr algn="just"/>
            <a:r>
              <a:rPr lang="ru-RU" altLang="ru-RU" sz="1600" b="1" dirty="0" smtClean="0"/>
              <a:t>Ф.61, таб.5100, стр.1,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гр.01 </a:t>
            </a:r>
            <a:r>
              <a:rPr lang="ru-RU" altLang="ru-RU" sz="1600" b="1" u="sng" dirty="0" smtClean="0"/>
              <a:t>больше</a:t>
            </a:r>
            <a:r>
              <a:rPr lang="ru-RU" altLang="ru-RU" sz="1600" b="1" dirty="0" smtClean="0"/>
              <a:t> ф.61, таб.5100, стр.1,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гр.02*</a:t>
            </a:r>
          </a:p>
          <a:p>
            <a:pPr algn="just"/>
            <a:r>
              <a:rPr lang="ru-RU" altLang="ru-RU" sz="1600" b="1" dirty="0" smtClean="0"/>
              <a:t>Ф. 61, таб.5100,стр.1,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гр.01 </a:t>
            </a:r>
            <a:r>
              <a:rPr lang="ru-RU" altLang="ru-RU" sz="1600" b="1" u="sng" dirty="0"/>
              <a:t>больше </a:t>
            </a:r>
            <a:r>
              <a:rPr lang="ru-RU" altLang="ru-RU" sz="1600" b="1" dirty="0" smtClean="0"/>
              <a:t> ф.61, таб.5100, стр.1,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гр.03*</a:t>
            </a:r>
          </a:p>
          <a:p>
            <a:pPr algn="just"/>
            <a:endParaRPr lang="ru-RU" altLang="ru-RU" sz="1600" b="1" dirty="0"/>
          </a:p>
          <a:p>
            <a:pPr algn="just"/>
            <a:r>
              <a:rPr lang="ru-RU" altLang="ru-RU" sz="1600" b="1" dirty="0" smtClean="0"/>
              <a:t>Ф.61, таб. 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2000, стр.1, гр.14 </a:t>
            </a:r>
            <a:r>
              <a:rPr lang="ru-RU" altLang="ru-RU" sz="1600" b="1" u="sng" dirty="0"/>
              <a:t>больше </a:t>
            </a:r>
            <a:r>
              <a:rPr lang="ru-RU" altLang="ru-RU" sz="1600" b="1" dirty="0" smtClean="0"/>
              <a:t> ф.61,таб.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5100, стр.1, гр.01</a:t>
            </a:r>
            <a:r>
              <a:rPr lang="ru-RU" altLang="ru-RU" sz="1600" b="1" dirty="0">
                <a:solidFill>
                  <a:srgbClr val="C00000"/>
                </a:solidFill>
              </a:rPr>
              <a:t>*</a:t>
            </a:r>
            <a:endParaRPr lang="ru-RU" altLang="ru-RU" sz="1600" b="1" dirty="0" smtClean="0">
              <a:solidFill>
                <a:srgbClr val="C00000"/>
              </a:solidFill>
            </a:endParaRPr>
          </a:p>
          <a:p>
            <a:pPr algn="just"/>
            <a:r>
              <a:rPr lang="ru-RU" altLang="ru-RU" sz="1600" b="1" dirty="0" smtClean="0"/>
              <a:t>Ф.61, таб.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5000, стр.15, гр.03 </a:t>
            </a:r>
            <a:r>
              <a:rPr lang="ru-RU" altLang="ru-RU" sz="1600" b="1" u="sng" dirty="0"/>
              <a:t>больше </a:t>
            </a:r>
            <a:r>
              <a:rPr lang="ru-RU" altLang="ru-RU" sz="1600" b="1" dirty="0" smtClean="0"/>
              <a:t>ф.61,таб.</a:t>
            </a:r>
            <a:r>
              <a:rPr lang="ru-RU" altLang="ru-RU" sz="1600" b="1" dirty="0" smtClean="0">
                <a:solidFill>
                  <a:srgbClr val="C00000"/>
                </a:solidFill>
              </a:rPr>
              <a:t>5100, стр.1, гр.01*</a:t>
            </a:r>
          </a:p>
          <a:p>
            <a:pPr algn="just"/>
            <a:endParaRPr lang="ru-RU" altLang="ru-RU" sz="1600" b="1" dirty="0"/>
          </a:p>
          <a:p>
            <a:pPr algn="just"/>
            <a:endParaRPr lang="ru-RU" alt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2303" y="5043085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u="sng" dirty="0" smtClean="0"/>
              <a:t>Для детей,</a:t>
            </a:r>
            <a:r>
              <a:rPr lang="ru-RU" sz="1600" b="1" u="sng" dirty="0"/>
              <a:t> </a:t>
            </a:r>
            <a:r>
              <a:rPr lang="ru-RU" sz="1600" b="1" u="sng" dirty="0" smtClean="0"/>
              <a:t>умерших в отчетном году, родившихся от матерей, больных ВИЧ-</a:t>
            </a:r>
          </a:p>
          <a:p>
            <a:pPr algn="just"/>
            <a:r>
              <a:rPr lang="ru-RU" sz="1600" b="1" u="sng" dirty="0" smtClean="0"/>
              <a:t>инфекцией, всего:</a:t>
            </a:r>
          </a:p>
          <a:p>
            <a:pPr algn="just"/>
            <a:r>
              <a:rPr lang="ru-RU" sz="1600" b="1" dirty="0" smtClean="0"/>
              <a:t>ф.61,</a:t>
            </a:r>
            <a:r>
              <a:rPr lang="ru-RU" sz="1600" b="1" dirty="0" smtClean="0">
                <a:solidFill>
                  <a:srgbClr val="C00000"/>
                </a:solidFill>
              </a:rPr>
              <a:t>таб.5100,стр.1,гр.01 </a:t>
            </a:r>
            <a:r>
              <a:rPr lang="ru-RU" sz="1600" b="1" dirty="0" smtClean="0"/>
              <a:t>должно быть </a:t>
            </a:r>
            <a:r>
              <a:rPr lang="ru-RU" sz="1600" b="1" u="sng" dirty="0" smtClean="0"/>
              <a:t>больше или равно</a:t>
            </a:r>
          </a:p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         ф.32,таб.2248, п. 3 (число родившихся от ВИЧ-инфицированных матерей, … из них умерло___)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0004" y="-31238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73B67816-92D6-4A0F-947B-4104020DC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72150"/>
              </p:ext>
            </p:extLst>
          </p:nvPr>
        </p:nvGraphicFramePr>
        <p:xfrm>
          <a:off x="296806" y="1412776"/>
          <a:ext cx="8568952" cy="53542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63226">
                  <a:extLst>
                    <a:ext uri="{9D8B030D-6E8A-4147-A177-3AD203B41FA5}">
                      <a16:colId xmlns:a16="http://schemas.microsoft.com/office/drawing/2014/main" xmlns="" val="122146519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8715576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42754474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3390302740"/>
                    </a:ext>
                  </a:extLst>
                </a:gridCol>
                <a:gridCol w="1197414">
                  <a:extLst>
                    <a:ext uri="{9D8B030D-6E8A-4147-A177-3AD203B41FA5}">
                      <a16:colId xmlns:a16="http://schemas.microsoft.com/office/drawing/2014/main" xmlns="" val="3509543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пациентов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зарегистрировано пациентов с впервые в жизни установленным диагнозом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Пациенты, состоящие под диспансерным наблюдением на конец  отчетного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355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0137815"/>
                  </a:ext>
                </a:extLst>
              </a:tr>
              <a:tr h="64247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пациентов с болезнью, вызванной ВИЧ (код МКБ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В20-В24), получавших антиретровирусную терапию  (АРВТ)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654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461770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с уровнем С</a:t>
                      </a:r>
                      <a:r>
                        <a:rPr lang="en-US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4:  более 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334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351-500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9395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200-350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71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50-199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506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5310888"/>
                  </a:ext>
                </a:extLst>
              </a:tr>
              <a:tr h="60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обследованных пациентов, больных ВИЧ-инфекцией (код МКБ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В20-В24) (табл. 3000, стр. 1), получили лечение по поводу хронического вирусного гепатита С в отчетном году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4067675"/>
                  </a:ext>
                </a:extLst>
              </a:tr>
              <a:tr h="5538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пациентов, больных ВИЧ-инфекцией (код МКБ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 В20-В24), состоящих под наблюдением (табл. 2000, стр. 1, гр.15), госпитализированы в отчетном году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9077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81000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(стр. 20) два и более раза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2399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29773449-F6A6-44B4-AA78-FD05EFC2A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806" y="1184123"/>
            <a:ext cx="201622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(6000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944E45B3-F859-49CA-A4A7-EEE4A0385D5F}"/>
              </a:ext>
            </a:extLst>
          </p:cNvPr>
          <p:cNvSpPr/>
          <p:nvPr/>
        </p:nvSpPr>
        <p:spPr>
          <a:xfrm>
            <a:off x="412994" y="660903"/>
            <a:ext cx="8550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лечения пациентов, больных ВИЧ-инфекцией, состоящих под наблюдением медицинской организации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48264" y="6492875"/>
            <a:ext cx="2133600" cy="365125"/>
          </a:xfrm>
        </p:spPr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016C3F7-07C4-4554-B552-666B0AC022E6}"/>
              </a:ext>
            </a:extLst>
          </p:cNvPr>
          <p:cNvSpPr/>
          <p:nvPr/>
        </p:nvSpPr>
        <p:spPr>
          <a:xfrm>
            <a:off x="249071" y="750591"/>
            <a:ext cx="8715417" cy="47666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6ABDD89-9672-4CFE-A1F3-BA2E117B9495}"/>
              </a:ext>
            </a:extLst>
          </p:cNvPr>
          <p:cNvSpPr/>
          <p:nvPr/>
        </p:nvSpPr>
        <p:spPr>
          <a:xfrm>
            <a:off x="294875" y="750592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</a:t>
            </a:r>
            <a:r>
              <a:rPr lang="ru-RU" altLang="ru-RU" b="1" dirty="0" smtClean="0">
                <a:solidFill>
                  <a:srgbClr val="0033CC"/>
                </a:solidFill>
              </a:rPr>
              <a:t>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6000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628800"/>
            <a:ext cx="7490512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/>
              <a:t>Ф.61,таб. 6000, </a:t>
            </a:r>
            <a:r>
              <a:rPr lang="ru-RU" sz="1600" b="1" dirty="0" smtClean="0">
                <a:solidFill>
                  <a:srgbClr val="C00000"/>
                </a:solidFill>
              </a:rPr>
              <a:t>стр.1, гр.03.04 </a:t>
            </a:r>
            <a:r>
              <a:rPr lang="ru-RU" sz="1600" b="1" u="sng" dirty="0" smtClean="0"/>
              <a:t>равно</a:t>
            </a:r>
            <a:r>
              <a:rPr lang="ru-RU" sz="1600" b="1" dirty="0" smtClean="0"/>
              <a:t> ф. 61, таб. 6000, </a:t>
            </a:r>
            <a:r>
              <a:rPr lang="ru-RU" sz="1600" b="1" dirty="0" smtClean="0">
                <a:solidFill>
                  <a:srgbClr val="C00000"/>
                </a:solidFill>
              </a:rPr>
              <a:t>стр. со 2 по 6, гр.03.04*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 smtClean="0"/>
              <a:t>больше</a:t>
            </a:r>
            <a:r>
              <a:rPr lang="ru-RU" sz="1600" b="1" dirty="0" smtClean="0"/>
              <a:t> ф.61,таб</a:t>
            </a:r>
            <a:r>
              <a:rPr lang="ru-RU" sz="1600" b="1" dirty="0"/>
              <a:t>. 6000, </a:t>
            </a:r>
            <a:r>
              <a:rPr lang="ru-RU" sz="1600" b="1" dirty="0" smtClean="0">
                <a:solidFill>
                  <a:srgbClr val="C00000"/>
                </a:solidFill>
              </a:rPr>
              <a:t>стр.2, гр.03.04*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3, </a:t>
            </a:r>
            <a:r>
              <a:rPr lang="ru-RU" sz="1600" b="1" dirty="0">
                <a:solidFill>
                  <a:srgbClr val="C00000"/>
                </a:solidFill>
              </a:rPr>
              <a:t>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4,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5,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6,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 smtClean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7,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стр.1, </a:t>
            </a:r>
            <a:r>
              <a:rPr lang="ru-RU" sz="1600" b="1" dirty="0" smtClean="0">
                <a:solidFill>
                  <a:srgbClr val="C00000"/>
                </a:solidFill>
              </a:rPr>
              <a:t>гр.03.04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8,</a:t>
            </a:r>
            <a:r>
              <a:rPr lang="ru-RU" sz="1600" b="1" dirty="0">
                <a:solidFill>
                  <a:srgbClr val="C00000"/>
                </a:solidFill>
              </a:rPr>
              <a:t> гр.</a:t>
            </a:r>
            <a:r>
              <a:rPr lang="ru-RU" sz="1600" b="1" dirty="0" smtClean="0">
                <a:solidFill>
                  <a:srgbClr val="C00000"/>
                </a:solidFill>
              </a:rPr>
              <a:t>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</a:t>
            </a:r>
            <a:r>
              <a:rPr lang="ru-RU" sz="1600" b="1" dirty="0" smtClean="0">
                <a:solidFill>
                  <a:srgbClr val="C00000"/>
                </a:solidFill>
              </a:rPr>
              <a:t>,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гр.03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 smtClean="0">
                <a:solidFill>
                  <a:srgbClr val="C00000"/>
                </a:solidFill>
              </a:rPr>
              <a:t>стр.9, гр.03*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стр.10</a:t>
            </a:r>
            <a:r>
              <a:rPr lang="ru-RU" sz="1600" b="1" dirty="0" smtClean="0">
                <a:solidFill>
                  <a:srgbClr val="C00000"/>
                </a:solidFill>
              </a:rPr>
              <a:t>, гр.03.04 </a:t>
            </a:r>
            <a:r>
              <a:rPr lang="ru-RU" sz="1600" b="1" u="sng" dirty="0"/>
              <a:t>больше </a:t>
            </a:r>
            <a:r>
              <a:rPr lang="ru-RU" sz="1600" b="1" u="sng" dirty="0" smtClean="0"/>
              <a:t> или равно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стр.11</a:t>
            </a:r>
            <a:r>
              <a:rPr lang="ru-RU" sz="1600" b="1" dirty="0" smtClean="0">
                <a:solidFill>
                  <a:srgbClr val="C00000"/>
                </a:solidFill>
              </a:rPr>
              <a:t>, гр.03.04</a:t>
            </a:r>
            <a:r>
              <a:rPr lang="ru-RU" sz="1600" b="1" dirty="0" smtClean="0"/>
              <a:t>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стр.17</a:t>
            </a:r>
            <a:r>
              <a:rPr lang="ru-RU" sz="1600" b="1" dirty="0" smtClean="0">
                <a:solidFill>
                  <a:srgbClr val="C00000"/>
                </a:solidFill>
              </a:rPr>
              <a:t>, гр.03.04</a:t>
            </a:r>
            <a:r>
              <a:rPr lang="ru-RU" sz="1600" b="1" u="sng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>
                <a:solidFill>
                  <a:srgbClr val="C00000"/>
                </a:solidFill>
              </a:rPr>
              <a:t>стр.</a:t>
            </a:r>
            <a:r>
              <a:rPr lang="ru-RU" sz="1600" b="1" dirty="0" smtClean="0">
                <a:solidFill>
                  <a:srgbClr val="C00000"/>
                </a:solidFill>
              </a:rPr>
              <a:t>18,03.04*</a:t>
            </a:r>
          </a:p>
          <a:p>
            <a:r>
              <a:rPr lang="ru-RU" sz="1600" b="1" dirty="0"/>
              <a:t>Ф.61,таб. 6000, </a:t>
            </a:r>
            <a:r>
              <a:rPr lang="ru-RU" sz="1600" b="1" dirty="0">
                <a:solidFill>
                  <a:srgbClr val="C00000"/>
                </a:solidFill>
              </a:rPr>
              <a:t>стр.1:16</a:t>
            </a:r>
            <a:r>
              <a:rPr lang="ru-RU" sz="1600" b="1" dirty="0" smtClean="0">
                <a:solidFill>
                  <a:srgbClr val="C00000"/>
                </a:solidFill>
              </a:rPr>
              <a:t>, гр.03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u="sng" dirty="0"/>
              <a:t>больше </a:t>
            </a:r>
            <a:r>
              <a:rPr lang="ru-RU" sz="1600" b="1" dirty="0" smtClean="0"/>
              <a:t>ф.61,таб</a:t>
            </a:r>
            <a:r>
              <a:rPr lang="ru-RU" sz="1600" b="1" dirty="0"/>
              <a:t>. 6000, </a:t>
            </a:r>
            <a:r>
              <a:rPr lang="ru-RU" sz="1600" b="1" dirty="0" smtClean="0">
                <a:solidFill>
                  <a:srgbClr val="C00000"/>
                </a:solidFill>
              </a:rPr>
              <a:t>стр.1:16,гр.04</a:t>
            </a:r>
            <a:r>
              <a:rPr lang="ru-RU" sz="16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EA09AC7-CA62-4EF9-97B7-147F97510378}"/>
              </a:ext>
            </a:extLst>
          </p:cNvPr>
          <p:cNvSpPr/>
          <p:nvPr/>
        </p:nvSpPr>
        <p:spPr>
          <a:xfrm>
            <a:off x="182505" y="3924972"/>
            <a:ext cx="8585103" cy="201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AA78E51-8DE1-421A-A420-563A043075C3}"/>
              </a:ext>
            </a:extLst>
          </p:cNvPr>
          <p:cNvSpPr/>
          <p:nvPr/>
        </p:nvSpPr>
        <p:spPr>
          <a:xfrm>
            <a:off x="262590" y="1412776"/>
            <a:ext cx="8424936" cy="2232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7523" y="1471687"/>
            <a:ext cx="8424936" cy="211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</a:rPr>
              <a:t>Таблица </a:t>
            </a:r>
            <a:r>
              <a:rPr lang="ru-RU" b="1" dirty="0" smtClean="0">
                <a:solidFill>
                  <a:srgbClr val="0000FF"/>
                </a:solidFill>
              </a:rPr>
              <a:t>(6100</a:t>
            </a:r>
            <a:r>
              <a:rPr lang="ru-RU" b="1" dirty="0">
                <a:solidFill>
                  <a:srgbClr val="0000FF"/>
                </a:solidFill>
              </a:rPr>
              <a:t>) </a:t>
            </a:r>
          </a:p>
          <a:p>
            <a:pPr algn="just"/>
            <a:r>
              <a:rPr lang="ru-RU" b="1" dirty="0" smtClean="0"/>
              <a:t>Из числа </a:t>
            </a:r>
            <a:r>
              <a:rPr lang="ru-RU" b="1" dirty="0" smtClean="0">
                <a:solidFill>
                  <a:schemeClr val="dk1"/>
                </a:solidFill>
              </a:rPr>
              <a:t>контактных </a:t>
            </a:r>
            <a:r>
              <a:rPr lang="ru-RU" b="1" dirty="0">
                <a:solidFill>
                  <a:schemeClr val="dk1"/>
                </a:solidFill>
              </a:rPr>
              <a:t>лиц  </a:t>
            </a:r>
            <a:r>
              <a:rPr lang="ru-RU" b="1" dirty="0" smtClean="0">
                <a:solidFill>
                  <a:schemeClr val="dk1"/>
                </a:solidFill>
              </a:rPr>
              <a:t>с пациентами </a:t>
            </a:r>
            <a:r>
              <a:rPr lang="ru-RU" b="1" dirty="0">
                <a:solidFill>
                  <a:schemeClr val="dk1"/>
                </a:solidFill>
              </a:rPr>
              <a:t>с </a:t>
            </a:r>
            <a:r>
              <a:rPr lang="ru-RU" b="1" dirty="0" smtClean="0">
                <a:solidFill>
                  <a:schemeClr val="dk1"/>
                </a:solidFill>
              </a:rPr>
              <a:t>ВИЧ-инфекцией </a:t>
            </a:r>
            <a:r>
              <a:rPr lang="en-US" b="1" dirty="0" smtClean="0"/>
              <a:t>Z</a:t>
            </a:r>
            <a:r>
              <a:rPr lang="ru-RU" b="1" dirty="0" smtClean="0"/>
              <a:t>20,6 (из таб.1000,стр.57-58,гр.5) получали профилактический курс антиретровирусной терапии </a:t>
            </a:r>
            <a:r>
              <a:rPr lang="ru-RU" b="1" dirty="0">
                <a:ea typeface="Times New Roman" panose="02020603050405020304" pitchFamily="18" charset="0"/>
              </a:rPr>
              <a:t>(</a:t>
            </a:r>
            <a:r>
              <a:rPr lang="ru-RU" b="1" dirty="0" smtClean="0">
                <a:ea typeface="Times New Roman" panose="02020603050405020304" pitchFamily="18" charset="0"/>
              </a:rPr>
              <a:t>АРВТ) </a:t>
            </a:r>
            <a:r>
              <a:rPr lang="ru-RU" b="1" dirty="0" smtClean="0"/>
              <a:t>1 </a:t>
            </a:r>
            <a:r>
              <a:rPr lang="ru-RU" b="1" dirty="0"/>
              <a:t>____ 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Из числа</a:t>
            </a:r>
            <a:r>
              <a:rPr lang="ru-RU" b="1" dirty="0" smtClean="0">
                <a:solidFill>
                  <a:schemeClr val="dk1"/>
                </a:solidFill>
              </a:rPr>
              <a:t> </a:t>
            </a:r>
            <a:r>
              <a:rPr lang="ru-RU" b="1" dirty="0">
                <a:solidFill>
                  <a:schemeClr val="dk1"/>
                </a:solidFill>
              </a:rPr>
              <a:t>лиц с бессимптомным  </a:t>
            </a:r>
            <a:r>
              <a:rPr lang="ru-RU" b="1" dirty="0" smtClean="0">
                <a:solidFill>
                  <a:schemeClr val="dk1"/>
                </a:solidFill>
              </a:rPr>
              <a:t>инфекционным статусом, вызванным ВИЧ </a:t>
            </a:r>
            <a:r>
              <a:rPr lang="en-US" b="1" dirty="0"/>
              <a:t>Z</a:t>
            </a:r>
            <a:r>
              <a:rPr lang="ru-RU" b="1" dirty="0" smtClean="0"/>
              <a:t>21 (из таб.1000,стр.59-60,гр.5</a:t>
            </a:r>
            <a:r>
              <a:rPr lang="ru-RU" b="1" dirty="0"/>
              <a:t>) получали профилактический курс антиретровирусной терапии </a:t>
            </a:r>
            <a:r>
              <a:rPr lang="ru-RU" b="1" dirty="0">
                <a:ea typeface="Times New Roman" panose="02020603050405020304" pitchFamily="18" charset="0"/>
              </a:rPr>
              <a:t>(АРВТ) </a:t>
            </a:r>
            <a:r>
              <a:rPr lang="ru-RU" b="1" dirty="0" smtClean="0"/>
              <a:t>2 ____. 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6ABDD89-9672-4CFE-A1F3-BA2E117B9495}"/>
              </a:ext>
            </a:extLst>
          </p:cNvPr>
          <p:cNvSpPr/>
          <p:nvPr/>
        </p:nvSpPr>
        <p:spPr>
          <a:xfrm>
            <a:off x="262590" y="3963588"/>
            <a:ext cx="855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</a:t>
            </a:r>
            <a:r>
              <a:rPr lang="ru-RU" altLang="ru-RU" b="1" dirty="0" smtClean="0">
                <a:solidFill>
                  <a:srgbClr val="0033CC"/>
                </a:solidFill>
              </a:rPr>
              <a:t>ВНУТРИФОРМЕННОГО МЕЖТАБЛИЧНОГО КОНТРОЛЯ </a:t>
            </a:r>
            <a:r>
              <a:rPr lang="ru-RU" altLang="ru-RU" b="1" dirty="0">
                <a:solidFill>
                  <a:srgbClr val="0033CC"/>
                </a:solidFill>
              </a:rPr>
              <a:t>ДЛЯ ТАБЛИЦЫ </a:t>
            </a:r>
            <a:r>
              <a:rPr lang="ru-RU" altLang="ru-RU" b="1" dirty="0" smtClean="0">
                <a:solidFill>
                  <a:srgbClr val="0033CC"/>
                </a:solidFill>
              </a:rPr>
              <a:t>6100</a:t>
            </a:r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9182" y="4609919"/>
            <a:ext cx="77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Ф.61, </a:t>
            </a:r>
            <a:r>
              <a:rPr lang="ru-RU" b="1" dirty="0" smtClean="0">
                <a:solidFill>
                  <a:srgbClr val="C00000"/>
                </a:solidFill>
              </a:rPr>
              <a:t>таб.6100,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стр.1, гр.01 </a:t>
            </a:r>
            <a:r>
              <a:rPr lang="ru-RU" b="1" u="sng" dirty="0" smtClean="0"/>
              <a:t>меньше</a:t>
            </a:r>
            <a:r>
              <a:rPr lang="ru-RU" b="1" dirty="0" smtClean="0"/>
              <a:t> ф.61, </a:t>
            </a:r>
            <a:r>
              <a:rPr lang="ru-RU" b="1" dirty="0" smtClean="0">
                <a:solidFill>
                  <a:srgbClr val="C00000"/>
                </a:solidFill>
              </a:rPr>
              <a:t>таб.1000, стр.57+58, гр. 05*</a:t>
            </a:r>
            <a:endParaRPr lang="ru-RU" b="1" dirty="0">
              <a:solidFill>
                <a:srgbClr val="C00000"/>
              </a:solidFill>
            </a:endParaRPr>
          </a:p>
          <a:p>
            <a:r>
              <a:rPr lang="ru-RU" b="1" dirty="0" smtClean="0"/>
              <a:t>Ф.61, </a:t>
            </a:r>
            <a:r>
              <a:rPr lang="ru-RU" b="1" dirty="0" smtClean="0">
                <a:solidFill>
                  <a:srgbClr val="C00000"/>
                </a:solidFill>
              </a:rPr>
              <a:t>таб.6100, стр.1,гр.02</a:t>
            </a: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/>
              <a:t>меньше</a:t>
            </a:r>
            <a:r>
              <a:rPr lang="ru-RU" b="1" dirty="0" smtClean="0"/>
              <a:t> ф.61, </a:t>
            </a:r>
            <a:r>
              <a:rPr lang="ru-RU" b="1" dirty="0" smtClean="0">
                <a:solidFill>
                  <a:srgbClr val="C00000"/>
                </a:solidFill>
              </a:rPr>
              <a:t>таб.1000, стр.59+60, гр.05*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2548" y="781106"/>
            <a:ext cx="85050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a typeface="Times New Roman" panose="02020603050405020304" pitchFamily="18" charset="0"/>
              </a:rPr>
              <a:t>Профилактическое  лечение </a:t>
            </a:r>
            <a:r>
              <a:rPr lang="ru-RU" b="1" dirty="0">
                <a:ea typeface="Times New Roman" panose="02020603050405020304" pitchFamily="18" charset="0"/>
              </a:rPr>
              <a:t>пациентов</a:t>
            </a:r>
            <a:r>
              <a:rPr lang="ru-RU" b="1" dirty="0" smtClean="0">
                <a:ea typeface="Times New Roman" panose="02020603050405020304" pitchFamily="18" charset="0"/>
              </a:rPr>
              <a:t>, </a:t>
            </a:r>
            <a:r>
              <a:rPr lang="ru-RU" b="1" dirty="0">
                <a:ea typeface="Times New Roman" panose="02020603050405020304" pitchFamily="18" charset="0"/>
              </a:rPr>
              <a:t>состоящих под наблюдением медицинской 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90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0" y="14377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7824" y="760085"/>
            <a:ext cx="8712968" cy="138499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33CC"/>
                </a:solidFill>
              </a:rPr>
              <a:t>Таблица (7000)</a:t>
            </a:r>
            <a:r>
              <a:rPr lang="ru-RU" sz="1400" dirty="0">
                <a:solidFill>
                  <a:srgbClr val="0033CC"/>
                </a:solidFill>
              </a:rPr>
              <a:t> </a:t>
            </a:r>
            <a:r>
              <a:rPr lang="ru-RU" sz="1400" b="1" dirty="0"/>
              <a:t>Всего зарегистрировано лиц, в крови которых при исследовании методом иммунного </a:t>
            </a:r>
            <a:r>
              <a:rPr lang="ru-RU" sz="1400" b="1" dirty="0" err="1"/>
              <a:t>блотинга</a:t>
            </a:r>
            <a:r>
              <a:rPr lang="ru-RU" sz="1400" b="1" dirty="0"/>
              <a:t> выявлены антитела к ВИЧ 1 ____ ,</a:t>
            </a:r>
            <a:r>
              <a:rPr lang="ru-RU" sz="1400" dirty="0"/>
              <a:t> </a:t>
            </a:r>
            <a:r>
              <a:rPr lang="ru-RU" sz="1400" b="1" dirty="0"/>
              <a:t>в том числе дети  0–7 лет 2 ____ ,</a:t>
            </a:r>
            <a:r>
              <a:rPr lang="ru-RU" sz="1400" dirty="0"/>
              <a:t>  </a:t>
            </a:r>
            <a:r>
              <a:rPr lang="ru-RU" sz="1400" b="1" dirty="0"/>
              <a:t>дети 8-14 лет 3 ____ , </a:t>
            </a:r>
          </a:p>
          <a:p>
            <a:pPr algn="just"/>
            <a:r>
              <a:rPr lang="ru-RU" sz="1400" b="1" dirty="0"/>
              <a:t>дети 15-17 лет 4____ , мужчины  5 ____ , жители города 6 ____ .</a:t>
            </a:r>
          </a:p>
          <a:p>
            <a:pPr algn="just"/>
            <a:r>
              <a:rPr lang="ru-RU" sz="1400" b="1" dirty="0"/>
              <a:t>Из общего числа зарегистрированных выявлены впервые в отчетном году 7 ____ , </a:t>
            </a:r>
          </a:p>
          <a:p>
            <a:pPr algn="just"/>
            <a:r>
              <a:rPr lang="ru-RU" sz="1400" b="1" dirty="0"/>
              <a:t>в том числе дети 0-7 лет 8 ____ , дети  8-14 лет 9 ____ , дети 15-17 лет 10 ____ , мужчины  11 ____ ,</a:t>
            </a:r>
            <a:r>
              <a:rPr lang="ru-RU" sz="1400" dirty="0"/>
              <a:t> </a:t>
            </a:r>
          </a:p>
          <a:p>
            <a:pPr algn="just"/>
            <a:r>
              <a:rPr lang="ru-RU" sz="1400" b="1" dirty="0"/>
              <a:t>жители города  12 ____ 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3514" y="2116254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В таблицу 7000 вносятся данные о числе зарегистрированных </a:t>
            </a:r>
            <a:r>
              <a:rPr lang="ru-RU" sz="1600" b="1" u="sng" dirty="0"/>
              <a:t>лиц</a:t>
            </a:r>
            <a:r>
              <a:rPr lang="ru-RU" sz="1600" b="1" dirty="0"/>
              <a:t>, у которых выявлены антитела к ВИЧ методом </a:t>
            </a:r>
            <a:r>
              <a:rPr lang="ru-RU" sz="1600" b="1" u="sng" dirty="0"/>
              <a:t>иммунного </a:t>
            </a:r>
            <a:r>
              <a:rPr lang="ru-RU" sz="1600" b="1" u="sng" dirty="0" err="1"/>
              <a:t>блотинга</a:t>
            </a:r>
            <a:r>
              <a:rPr lang="ru-RU" sz="1600" b="1" dirty="0"/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/>
              <a:t>всего: </a:t>
            </a:r>
            <a:r>
              <a:rPr lang="ru-RU" sz="1600" b="1" dirty="0">
                <a:solidFill>
                  <a:srgbClr val="0033CC"/>
                </a:solidFill>
              </a:rPr>
              <a:t>указывается общее число зарегистрированных лиц нарастающим итогом, начиная с первого зарегистрированного случая, живых, без числа убывших (умершие и мигрировавшие) </a:t>
            </a:r>
            <a:r>
              <a:rPr lang="ru-RU" sz="1600" b="1" dirty="0" smtClean="0"/>
              <a:t>(п.1</a:t>
            </a:r>
            <a:r>
              <a:rPr lang="ru-RU" sz="1600" b="1" dirty="0"/>
              <a:t>)</a:t>
            </a:r>
          </a:p>
          <a:p>
            <a:pPr algn="just"/>
            <a:r>
              <a:rPr lang="ru-RU" sz="1600" b="1" dirty="0"/>
              <a:t>в том числе: дети 0-7 лет </a:t>
            </a:r>
            <a:r>
              <a:rPr lang="ru-RU" sz="1600" b="1" dirty="0" smtClean="0"/>
              <a:t>(п.2</a:t>
            </a:r>
            <a:r>
              <a:rPr lang="ru-RU" sz="1600" b="1" dirty="0"/>
              <a:t>), дети 8-14 лет </a:t>
            </a:r>
            <a:r>
              <a:rPr lang="ru-RU" sz="1600" b="1" dirty="0" smtClean="0"/>
              <a:t>(п.3</a:t>
            </a:r>
            <a:r>
              <a:rPr lang="ru-RU" sz="1600" b="1" dirty="0"/>
              <a:t>), дети 15-17 лет </a:t>
            </a:r>
            <a:r>
              <a:rPr lang="ru-RU" sz="1600" b="1" dirty="0" smtClean="0"/>
              <a:t>(п.4</a:t>
            </a:r>
            <a:r>
              <a:rPr lang="ru-RU" sz="1600" b="1" dirty="0"/>
              <a:t>), мужчины </a:t>
            </a:r>
            <a:r>
              <a:rPr lang="ru-RU" sz="1600" b="1" dirty="0" smtClean="0"/>
              <a:t>(п.5</a:t>
            </a:r>
            <a:r>
              <a:rPr lang="ru-RU" sz="1600" b="1" dirty="0"/>
              <a:t>), жители города </a:t>
            </a:r>
            <a:r>
              <a:rPr lang="ru-RU" sz="1600" b="1" dirty="0" smtClean="0"/>
              <a:t>(п. 6</a:t>
            </a:r>
            <a:r>
              <a:rPr lang="ru-RU" sz="1600" b="1" dirty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/>
              <a:t>из общего числа зарегистрированных (из </a:t>
            </a:r>
            <a:r>
              <a:rPr lang="ru-RU" sz="1600" b="1" dirty="0" smtClean="0"/>
              <a:t>п. 1</a:t>
            </a:r>
            <a:r>
              <a:rPr lang="ru-RU" sz="1600" b="1" dirty="0"/>
              <a:t>) выявлены впервые в отчетном </a:t>
            </a:r>
            <a:r>
              <a:rPr lang="ru-RU" sz="1600" b="1" dirty="0" smtClean="0"/>
              <a:t>году (</a:t>
            </a:r>
            <a:r>
              <a:rPr lang="ru-RU" sz="1600" b="1" dirty="0"/>
              <a:t>п. 7</a:t>
            </a:r>
            <a:r>
              <a:rPr lang="ru-RU" sz="1600" b="1" dirty="0" smtClean="0"/>
              <a:t>): </a:t>
            </a:r>
            <a:r>
              <a:rPr lang="ru-RU" sz="1600" b="1" dirty="0">
                <a:solidFill>
                  <a:srgbClr val="0033CC"/>
                </a:solidFill>
              </a:rPr>
              <a:t>указывается число впервые в отчетном году зарегистрированных </a:t>
            </a:r>
            <a:r>
              <a:rPr lang="ru-RU" sz="1600" b="1" dirty="0" smtClean="0">
                <a:solidFill>
                  <a:srgbClr val="0033CC"/>
                </a:solidFill>
              </a:rPr>
              <a:t>лиц</a:t>
            </a:r>
          </a:p>
          <a:p>
            <a:pPr algn="just"/>
            <a:r>
              <a:rPr lang="ru-RU" sz="1600" b="1" dirty="0" smtClean="0">
                <a:solidFill>
                  <a:srgbClr val="0033CC"/>
                </a:solidFill>
              </a:rPr>
              <a:t> </a:t>
            </a:r>
            <a:r>
              <a:rPr lang="ru-RU" sz="1600" b="1" dirty="0" smtClean="0"/>
              <a:t>в </a:t>
            </a:r>
            <a:r>
              <a:rPr lang="ru-RU" sz="1600" b="1" dirty="0"/>
              <a:t>том числе: дети 0-7 лет </a:t>
            </a:r>
            <a:r>
              <a:rPr lang="ru-RU" sz="1600" b="1" dirty="0" smtClean="0"/>
              <a:t>(п.8), </a:t>
            </a:r>
            <a:r>
              <a:rPr lang="ru-RU" sz="1600" b="1" dirty="0"/>
              <a:t>дети 8-14 лет </a:t>
            </a:r>
            <a:r>
              <a:rPr lang="ru-RU" sz="1600" b="1" dirty="0" smtClean="0"/>
              <a:t>(п.9), </a:t>
            </a:r>
            <a:r>
              <a:rPr lang="ru-RU" sz="1600" b="1" dirty="0"/>
              <a:t>дети 15-17 лет </a:t>
            </a:r>
            <a:r>
              <a:rPr lang="ru-RU" sz="1600" b="1" dirty="0" smtClean="0"/>
              <a:t>(п.10), </a:t>
            </a:r>
            <a:r>
              <a:rPr lang="ru-RU" sz="1600" b="1" dirty="0"/>
              <a:t>мужчины </a:t>
            </a:r>
            <a:r>
              <a:rPr lang="ru-RU" sz="1600" b="1" dirty="0" smtClean="0"/>
              <a:t>(п.11), </a:t>
            </a:r>
            <a:r>
              <a:rPr lang="ru-RU" sz="1600" b="1" dirty="0"/>
              <a:t>жители города </a:t>
            </a:r>
            <a:r>
              <a:rPr lang="ru-RU" sz="1600" b="1" dirty="0" smtClean="0"/>
              <a:t>(п.12)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9790" y="5163290"/>
            <a:ext cx="8782982" cy="14340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b="1" dirty="0">
              <a:solidFill>
                <a:srgbClr val="0033C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43651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ф.61</a:t>
            </a:r>
            <a:r>
              <a:rPr lang="ru-RU" sz="1600" b="1" dirty="0" smtClean="0">
                <a:solidFill>
                  <a:srgbClr val="C00000"/>
                </a:solidFill>
              </a:rPr>
              <a:t>,таб.7000, п.7</a:t>
            </a:r>
            <a:r>
              <a:rPr lang="ru-RU" sz="1600" b="1" dirty="0" smtClean="0"/>
              <a:t> должно </a:t>
            </a:r>
            <a:r>
              <a:rPr lang="ru-RU" sz="1600" b="1" dirty="0"/>
              <a:t>быть </a:t>
            </a:r>
            <a:r>
              <a:rPr lang="ru-RU" sz="1600" b="1" u="sng" dirty="0"/>
              <a:t>больше</a:t>
            </a:r>
            <a:r>
              <a:rPr lang="ru-RU" sz="1600" b="1" dirty="0"/>
              <a:t> </a:t>
            </a:r>
            <a:endParaRPr lang="en-US" sz="1600" b="1" dirty="0" smtClean="0"/>
          </a:p>
          <a:p>
            <a:pPr algn="just"/>
            <a:r>
              <a:rPr lang="ru-RU" sz="1600" b="1" dirty="0" smtClean="0"/>
              <a:t>суммы </a:t>
            </a:r>
            <a:r>
              <a:rPr lang="ru-RU" sz="1600" b="1" dirty="0"/>
              <a:t>строк </a:t>
            </a:r>
            <a:r>
              <a:rPr lang="ru-RU" sz="1600" b="1" dirty="0" smtClean="0"/>
              <a:t>из </a:t>
            </a:r>
            <a:r>
              <a:rPr lang="ru-RU" sz="1600" b="1" dirty="0"/>
              <a:t>ф.61,</a:t>
            </a:r>
            <a:r>
              <a:rPr lang="ru-RU" sz="1600" b="1" dirty="0">
                <a:solidFill>
                  <a:srgbClr val="C00000"/>
                </a:solidFill>
              </a:rPr>
              <a:t>таб.1000</a:t>
            </a:r>
            <a:r>
              <a:rPr lang="ru-RU" sz="1600" b="1" dirty="0" smtClean="0"/>
              <a:t>, </a:t>
            </a:r>
            <a:r>
              <a:rPr lang="ru-RU" sz="1600" b="1" dirty="0" smtClean="0">
                <a:solidFill>
                  <a:srgbClr val="C00000"/>
                </a:solidFill>
              </a:rPr>
              <a:t>стр.1+2+59+60</a:t>
            </a:r>
            <a:r>
              <a:rPr lang="ru-RU" sz="1600" b="1" dirty="0"/>
              <a:t>, </a:t>
            </a:r>
            <a:r>
              <a:rPr lang="ru-RU" sz="1600" b="1" dirty="0">
                <a:solidFill>
                  <a:srgbClr val="C00000"/>
                </a:solidFill>
              </a:rPr>
              <a:t>гр.05</a:t>
            </a:r>
            <a:r>
              <a:rPr lang="ru-RU" sz="1600" b="1" dirty="0"/>
              <a:t> «Зарегистрировано пациентов с болезнью, вызванной ВИЧ, всего (В20</a:t>
            </a:r>
            <a:r>
              <a:rPr lang="en-US" sz="1600" b="1" dirty="0"/>
              <a:t>–</a:t>
            </a:r>
            <a:r>
              <a:rPr lang="ru-RU" sz="1600" b="1" dirty="0"/>
              <a:t>В24)» и «Число лиц с бессимптомным инфекционным статусом, вызванным ВИЧ» (</a:t>
            </a:r>
            <a:r>
              <a:rPr lang="en-US" sz="1600" b="1" dirty="0"/>
              <a:t>Z</a:t>
            </a:r>
            <a:r>
              <a:rPr lang="ru-RU" sz="1600" b="1" dirty="0"/>
              <a:t>21)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5845" y="5149160"/>
            <a:ext cx="8756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ВНУТРИФОРМЕННОГО КОНТРОЛЯ ДЛЯ ТАБЛИЦЫ 7000</a:t>
            </a:r>
          </a:p>
        </p:txBody>
      </p:sp>
      <p:sp>
        <p:nvSpPr>
          <p:cNvPr id="11" name="Овал 10"/>
          <p:cNvSpPr/>
          <p:nvPr/>
        </p:nvSpPr>
        <p:spPr>
          <a:xfrm>
            <a:off x="6228184" y="1357460"/>
            <a:ext cx="576064" cy="32392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4609" y="227687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/>
              <a:t>Залевская</a:t>
            </a:r>
            <a:r>
              <a:rPr lang="ru-RU" b="1" dirty="0" smtClean="0"/>
              <a:t> Ольга Владимировна, к.м.н., </a:t>
            </a:r>
            <a:endParaRPr lang="en-US" i="1" dirty="0"/>
          </a:p>
          <a:p>
            <a:pPr algn="ctr"/>
            <a:r>
              <a:rPr lang="ru-RU" b="1" dirty="0"/>
              <a:t>ФГБУ «ЦНИИОИЗ» Минздрава России</a:t>
            </a:r>
          </a:p>
          <a:p>
            <a:pPr algn="ctr"/>
            <a:r>
              <a:rPr lang="ru-RU" b="1" dirty="0"/>
              <a:t>Тел. </a:t>
            </a:r>
            <a:r>
              <a:rPr lang="ru-RU" b="1"/>
              <a:t>+</a:t>
            </a:r>
            <a:r>
              <a:rPr lang="ru-RU" b="1" smtClean="0"/>
              <a:t>7 (495) 611-53-33</a:t>
            </a:r>
            <a:endParaRPr lang="ru-RU" b="1" dirty="0"/>
          </a:p>
          <a:p>
            <a:pPr algn="ctr"/>
            <a:r>
              <a:rPr lang="en-US" b="1" dirty="0"/>
              <a:t>Email: </a:t>
            </a:r>
            <a:r>
              <a:rPr lang="en-US" b="1" dirty="0" smtClean="0">
                <a:solidFill>
                  <a:srgbClr val="0033CC"/>
                </a:solidFill>
              </a:rPr>
              <a:t>zalevskaya</a:t>
            </a:r>
            <a:r>
              <a:rPr lang="en-US" b="1" dirty="0" smtClean="0">
                <a:solidFill>
                  <a:srgbClr val="0000FF"/>
                </a:solidFill>
              </a:rPr>
              <a:t>@mednet.ru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9087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»</a:t>
            </a:r>
            <a:r>
              <a:rPr lang="ru-RU" altLang="ru-RU" sz="1600" b="1" dirty="0"/>
              <a:t> </a:t>
            </a:r>
            <a:endParaRPr lang="ru-RU" altLang="ru-RU" sz="16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600" b="1" dirty="0" smtClean="0">
                <a:solidFill>
                  <a:schemeClr val="bg1"/>
                </a:solidFill>
              </a:rPr>
              <a:t>утверждена </a:t>
            </a:r>
            <a:r>
              <a:rPr lang="ru-RU" altLang="ru-RU" sz="1600" b="1" dirty="0">
                <a:solidFill>
                  <a:schemeClr val="bg1"/>
                </a:solidFill>
              </a:rPr>
              <a:t>приказом Росстата от 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30 декабря </a:t>
            </a:r>
            <a:r>
              <a:rPr lang="ru-RU" altLang="ru-RU" sz="1600" b="1" dirty="0">
                <a:solidFill>
                  <a:schemeClr val="bg1"/>
                </a:solidFill>
              </a:rPr>
              <a:t>2015 г. №672</a:t>
            </a:r>
            <a:r>
              <a:rPr lang="ru-RU" altLang="ru-RU" sz="1600" b="1" dirty="0" smtClean="0">
                <a:solidFill>
                  <a:schemeClr val="bg1"/>
                </a:solidFill>
              </a:rPr>
              <a:t> </a:t>
            </a:r>
            <a:endParaRPr lang="ru-RU" altLang="ru-RU" sz="16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13D14-E593-4B81-A867-9DE033BC1F2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5306" y="1124744"/>
            <a:ext cx="8163118" cy="73866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МЕТОДИЧЕСКИЕ РЕКОМЕНДАЦИИ </a:t>
            </a:r>
            <a:r>
              <a:rPr lang="ru-RU" sz="1400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по порядку </a:t>
            </a:r>
            <a:r>
              <a:rPr lang="ru-RU" sz="1400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статистического учета и кодирования болезни, вызванной вирусом иммунодефицита человека [ВИЧ] в статистике заболеваемости и </a:t>
            </a:r>
            <a:r>
              <a:rPr lang="ru-RU" sz="1400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смертности, </a:t>
            </a:r>
            <a:r>
              <a:rPr lang="ru-RU" sz="1400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утверждены Министром здравоохранения Российской федерации В.И. Скворцовой </a:t>
            </a:r>
            <a:r>
              <a:rPr lang="ru-RU" altLang="ru-RU" sz="1400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27.06.2016</a:t>
            </a:r>
            <a:r>
              <a:rPr lang="ru-RU" sz="1400" b="1" dirty="0" smtClean="0">
                <a:solidFill>
                  <a:srgbClr val="0000FF"/>
                </a:solidFill>
                <a:effectLst>
                  <a:glow rad="711200">
                    <a:schemeClr val="bg1"/>
                  </a:glow>
                </a:effectLst>
              </a:rPr>
              <a:t> </a:t>
            </a:r>
            <a:endParaRPr lang="ru-RU" b="1" dirty="0">
              <a:solidFill>
                <a:srgbClr val="0000FF"/>
              </a:solidFill>
              <a:effectLst>
                <a:glow rad="711200">
                  <a:schemeClr val="bg1"/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491" y="2060848"/>
            <a:ext cx="8363579" cy="418576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"Бессимптомный инфекционный статус, вызванный вирусом иммунодефицита человека"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(Z21)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также относится к блоку XXI класса МКБ-10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"Потенциальная опасность для здоровья, связанная с инфекционными болезнями"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(Z20-Z29).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относящиеся к этому блоку, болезнями не являются, в показатели заболеваемости не включаются, и в качестве причины смерти не выбираются.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Пациенты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этим состоянием должны находиться под диспансерным наблюдением у врача инфекциониста.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Бессимптомный инфекционный статус, вызванный вирусом иммунодефицита человека" диагностируется на основании "лабораторного обнаружения вируса иммунодефицита человека [ВИЧ]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(R75).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R75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блоку "Отклонения от нормы, выявленные при исследовании крови, при отсутствии установленного диагноза" (R70-R79) класса XVIII "Симптомы, признаки и отклонения от нормы, выявленные при клинических и лабораторных исследованиях, не классифицированные в других рубриках".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R75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результатом лабораторного исследования и в качестве диагноза не используется, но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положительном результате служит основанием для постановки диагноза "Бессимптомный инфекционный статус, вызванный вирусом иммунодефицита человека" или "Болезнь, вызванная вирусом иммунодефицита человека [ВИЧ]".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отрицательном результате лабораторного исследования на ВИЧ, регистрируют "Контакт с больным и возможность заражения ВИЧ-инфекцией" и кодируют подрубрикой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Z20.6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82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700282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пациентов с впервые в жизни установленным диагнозом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ВИЧ-инфекции, число контактных лиц и вирусоносителей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0421" y="931114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1000)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94672"/>
              </p:ext>
            </p:extLst>
          </p:nvPr>
        </p:nvGraphicFramePr>
        <p:xfrm>
          <a:off x="212549" y="1223502"/>
          <a:ext cx="8425500" cy="4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9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5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29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129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47309">
                <a:tc row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пациентов с впервые в жизни установленным диагнозом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152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309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лет и старше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15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015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пациентов с болезнью, вызванной ВИЧ, всего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В20-В24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0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152">
                <a:tc rowSpan="2">
                  <a:txBody>
                    <a:bodyPr/>
                    <a:lstStyle/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в том числе:</a:t>
                      </a:r>
                    </a:p>
                    <a:p>
                      <a:pPr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проявляющейся в виде инфекционных и     паразитарных болезней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В20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5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015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0152">
                <a:tc rowSpan="2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Кроме того,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число контактных лиц  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  </a:t>
                      </a:r>
                      <a:endParaRPr lang="ru-RU" sz="11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пациентами с ВИЧ-инфекцией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Z20.6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4314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0152">
                <a:tc rowSpan="2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число лиц с бессимптомным 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инфекционным статусом,  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вызванным ВИЧ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4314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1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4733546" y="2564904"/>
            <a:ext cx="936104" cy="64807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733546" y="4653136"/>
            <a:ext cx="936104" cy="64807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5564249"/>
            <a:ext cx="8856983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МЕТОДИЧЕСКИЕ РЕКОМЕНДАЦИИ по порядку </a:t>
            </a:r>
            <a:r>
              <a:rPr lang="ru-RU" sz="1400" b="1" dirty="0" smtClean="0">
                <a:solidFill>
                  <a:srgbClr val="FF0000"/>
                </a:solidFill>
                <a:effectLst>
                  <a:glow rad="711200">
                    <a:schemeClr val="bg1"/>
                  </a:glow>
                </a:effectLst>
              </a:rPr>
              <a:t>….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7.3…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«Бессимптомный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инфекционный статус, вызванный вирусом иммунодефицита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Z21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«болезнь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вызванная вирусом иммунодефицита человека [ВИЧ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В20-В24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объединяются понятием </a:t>
            </a: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«ВИЧ инфекция».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69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99548" y="5134770"/>
            <a:ext cx="8717859" cy="1696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000" b="1" dirty="0">
              <a:solidFill>
                <a:schemeClr val="tx1"/>
              </a:solidFill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</a:rPr>
              <a:t>Сумма строк ф.61,таб.1000,</a:t>
            </a:r>
            <a:r>
              <a:rPr lang="ru-RU" sz="1600" b="1" dirty="0">
                <a:solidFill>
                  <a:srgbClr val="C00000"/>
                </a:solidFill>
              </a:rPr>
              <a:t>стр.1:60,гр.05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должна </a:t>
            </a:r>
            <a:r>
              <a:rPr lang="ru-RU" sz="1600" b="1" dirty="0">
                <a:solidFill>
                  <a:schemeClr val="tx1"/>
                </a:solidFill>
              </a:rPr>
              <a:t>быть </a:t>
            </a:r>
            <a:r>
              <a:rPr lang="ru-RU" sz="1600" b="1" u="sng" dirty="0" smtClean="0">
                <a:solidFill>
                  <a:schemeClr val="tx1"/>
                </a:solidFill>
              </a:rPr>
              <a:t>равна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сумме строк </a:t>
            </a:r>
            <a:r>
              <a:rPr lang="ru-RU" sz="1600" b="1" dirty="0" smtClean="0">
                <a:solidFill>
                  <a:schemeClr val="tx1"/>
                </a:solidFill>
              </a:rPr>
              <a:t>по графам 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гр.06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гр.07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гр.08</a:t>
            </a:r>
            <a:r>
              <a:rPr lang="ru-RU" sz="1600" b="1" dirty="0" smtClean="0">
                <a:solidFill>
                  <a:schemeClr val="tx1"/>
                </a:solidFill>
              </a:rPr>
              <a:t>+ф.61</a:t>
            </a:r>
            <a:r>
              <a:rPr lang="ru-RU" sz="1600" b="1" dirty="0">
                <a:solidFill>
                  <a:schemeClr val="tx1"/>
                </a:solidFill>
              </a:rPr>
              <a:t>,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гр.09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гр.10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гр.11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гр.12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гр.13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гр.14</a:t>
            </a:r>
            <a:r>
              <a:rPr lang="ru-RU" sz="1600" b="1" dirty="0" smtClean="0">
                <a:solidFill>
                  <a:schemeClr val="tx1"/>
                </a:solidFill>
              </a:rPr>
              <a:t>+ф.61,таб.1000,стр.1:60,</a:t>
            </a:r>
            <a:r>
              <a:rPr lang="ru-RU" sz="1600" b="1" dirty="0" smtClean="0">
                <a:solidFill>
                  <a:srgbClr val="C00000"/>
                </a:solidFill>
              </a:rPr>
              <a:t>гр.15</a:t>
            </a:r>
            <a:endParaRPr lang="ru-RU" sz="16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700282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пациентов с впервые в жизни установленным диагнозом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ВИЧ-инфекции, число контактных лиц и вирусоносителей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1319" y="1208113"/>
            <a:ext cx="201622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1000)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33CC"/>
                </a:solidFill>
                <a:effectLst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0033CC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32575"/>
              </p:ext>
            </p:extLst>
          </p:nvPr>
        </p:nvGraphicFramePr>
        <p:xfrm>
          <a:off x="215845" y="1485112"/>
          <a:ext cx="8425500" cy="31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2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91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5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29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90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129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600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пациентов с впервые в жизни установленным диагнозом ВИЧ-инфекции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880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88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лет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лет и старше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59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000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пациентов с болезнью, вызванной ВИЧ, всего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В20-В24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02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008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число лиц с бессимптомным  </a:t>
                      </a:r>
                    </a:p>
                    <a:p>
                      <a:pPr algn="just"/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инфекционным статусом,   </a:t>
                      </a:r>
                    </a:p>
                    <a:p>
                      <a:pPr algn="just"/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вызванным ВИЧ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Z21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008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26762" y="5118413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5400000">
            <a:off x="6743446" y="1689602"/>
            <a:ext cx="337628" cy="2952328"/>
          </a:xfrm>
          <a:prstGeom prst="downArrow">
            <a:avLst/>
          </a:prstGeom>
          <a:solidFill>
            <a:srgbClr val="FBA7F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5400000">
            <a:off x="6767375" y="2085646"/>
            <a:ext cx="310444" cy="2952328"/>
          </a:xfrm>
          <a:prstGeom prst="downArrow">
            <a:avLst/>
          </a:prstGeom>
          <a:solidFill>
            <a:srgbClr val="FBA7F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5400000">
            <a:off x="6788397" y="2684122"/>
            <a:ext cx="310444" cy="2952328"/>
          </a:xfrm>
          <a:prstGeom prst="downArrow">
            <a:avLst/>
          </a:prstGeom>
          <a:solidFill>
            <a:srgbClr val="FBA7F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5400000">
            <a:off x="6788397" y="2984471"/>
            <a:ext cx="310444" cy="2952328"/>
          </a:xfrm>
          <a:prstGeom prst="downArrow">
            <a:avLst/>
          </a:prstGeom>
          <a:solidFill>
            <a:srgbClr val="FBA7F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5400000">
            <a:off x="6769684" y="2373678"/>
            <a:ext cx="310444" cy="2952328"/>
          </a:xfrm>
          <a:prstGeom prst="downArrow">
            <a:avLst/>
          </a:prstGeom>
          <a:solidFill>
            <a:srgbClr val="FBA7F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103" y="980728"/>
            <a:ext cx="8558369" cy="4968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2103" y="980728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2103" y="1268760"/>
            <a:ext cx="84143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/>
              <a:t>Для мужского населения, всего (В20-В24):</a:t>
            </a:r>
          </a:p>
          <a:p>
            <a:pPr algn="just"/>
            <a:r>
              <a:rPr lang="ru-RU" b="1" dirty="0"/>
              <a:t>Сумма граф ф.61,таб.1000</a:t>
            </a:r>
            <a:r>
              <a:rPr lang="ru-RU" b="1" dirty="0" smtClean="0"/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стр.1</a:t>
            </a:r>
            <a:r>
              <a:rPr lang="ru-RU" b="1" dirty="0" smtClean="0"/>
              <a:t>, 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равна</a:t>
            </a:r>
            <a:r>
              <a:rPr lang="ru-RU" b="1" dirty="0"/>
              <a:t> сумме граф в </a:t>
            </a:r>
            <a:r>
              <a:rPr lang="ru-RU" b="1" dirty="0" smtClean="0"/>
              <a:t>строках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 </a:t>
            </a:r>
            <a:r>
              <a:rPr lang="ru-RU" b="1" dirty="0"/>
              <a:t>из ф.61,таб.1000</a:t>
            </a:r>
            <a:r>
              <a:rPr lang="ru-RU" b="1" dirty="0" smtClean="0"/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стр.3+15+19+29+39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женского населения, всего (В20-В24):</a:t>
            </a:r>
          </a:p>
          <a:p>
            <a:pPr algn="just"/>
            <a:r>
              <a:rPr lang="ru-RU" b="1" dirty="0"/>
              <a:t>Сумма граф ф.61,таб.1000</a:t>
            </a:r>
            <a:r>
              <a:rPr lang="ru-RU" b="1" dirty="0" smtClean="0"/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стр.2,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равна</a:t>
            </a:r>
            <a:r>
              <a:rPr lang="ru-RU" b="1" dirty="0"/>
              <a:t> сумме граф в </a:t>
            </a:r>
            <a:r>
              <a:rPr lang="ru-RU" b="1" dirty="0" smtClean="0"/>
              <a:t>строках</a:t>
            </a:r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           </a:t>
            </a:r>
            <a:r>
              <a:rPr lang="ru-RU" b="1" dirty="0"/>
              <a:t>из </a:t>
            </a:r>
            <a:r>
              <a:rPr lang="ru-RU" b="1" dirty="0" smtClean="0"/>
              <a:t>ф.61,таб.1000, </a:t>
            </a:r>
            <a:r>
              <a:rPr lang="ru-RU" b="1" dirty="0" smtClean="0">
                <a:solidFill>
                  <a:srgbClr val="C00000"/>
                </a:solidFill>
              </a:rPr>
              <a:t>стр.4+16+20+30+40</a:t>
            </a:r>
            <a:r>
              <a:rPr lang="ru-RU" b="1" dirty="0" smtClean="0"/>
              <a:t>, гр.05:15</a:t>
            </a:r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103" y="980728"/>
            <a:ext cx="8558369" cy="4968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2103" y="980728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8581" y="1164752"/>
            <a:ext cx="84143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ВИЧ с проявлениями в виде инфекционных и паразитарных болезней</a:t>
            </a:r>
          </a:p>
          <a:p>
            <a:pPr algn="just"/>
            <a:r>
              <a:rPr lang="ru-RU" b="1" u="sng" dirty="0"/>
              <a:t>(В20):</a:t>
            </a:r>
          </a:p>
          <a:p>
            <a:pPr algn="just"/>
            <a:r>
              <a:rPr lang="ru-RU" b="1" dirty="0"/>
              <a:t>Сумма строк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стр.3+4,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 или равна</a:t>
            </a:r>
            <a:r>
              <a:rPr lang="ru-RU" b="1" dirty="0"/>
              <a:t> </a:t>
            </a:r>
            <a:endParaRPr lang="ru-RU" b="1" dirty="0" smtClean="0"/>
          </a:p>
          <a:p>
            <a:pPr algn="just"/>
            <a:r>
              <a:rPr lang="ru-RU" b="1" dirty="0" smtClean="0"/>
              <a:t>сумме   строк </a:t>
            </a:r>
            <a:r>
              <a:rPr lang="ru-RU" b="1" dirty="0"/>
              <a:t>из ф.61,таб.1000,</a:t>
            </a:r>
            <a:r>
              <a:rPr lang="ru-RU" b="1" dirty="0">
                <a:solidFill>
                  <a:srgbClr val="C00000"/>
                </a:solidFill>
              </a:rPr>
              <a:t>стр.5:14</a:t>
            </a:r>
            <a:r>
              <a:rPr lang="ru-RU" b="1" dirty="0"/>
              <a:t>,гр.05:15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/>
              <a:t> </a:t>
            </a:r>
            <a:r>
              <a:rPr lang="ru-RU" b="1" u="sng" dirty="0"/>
              <a:t>Для ВИЧ с проявлениями в виде злокачественных новообразований (В21):</a:t>
            </a:r>
          </a:p>
          <a:p>
            <a:pPr algn="just"/>
            <a:r>
              <a:rPr lang="ru-RU" b="1" dirty="0"/>
              <a:t>Сумма строк ф.61,таб.1000</a:t>
            </a:r>
            <a:r>
              <a:rPr lang="ru-RU" b="1" dirty="0" smtClean="0"/>
              <a:t>, </a:t>
            </a:r>
            <a:r>
              <a:rPr lang="ru-RU" b="1" dirty="0" smtClean="0">
                <a:solidFill>
                  <a:srgbClr val="C00000"/>
                </a:solidFill>
              </a:rPr>
              <a:t>стр.15+16,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 или равна</a:t>
            </a:r>
            <a:r>
              <a:rPr lang="ru-RU" b="1" dirty="0"/>
              <a:t> сумме строк из </a:t>
            </a:r>
            <a:r>
              <a:rPr lang="ru-RU" b="1" dirty="0" smtClean="0"/>
              <a:t>ф.61,таб.1000, </a:t>
            </a:r>
            <a:r>
              <a:rPr lang="ru-RU" b="1" dirty="0" smtClean="0">
                <a:solidFill>
                  <a:srgbClr val="C00000"/>
                </a:solidFill>
              </a:rPr>
              <a:t>стр.17:18</a:t>
            </a:r>
            <a:r>
              <a:rPr lang="ru-RU" b="1" dirty="0" smtClean="0"/>
              <a:t>, гр.05:15</a:t>
            </a:r>
          </a:p>
          <a:p>
            <a:pPr algn="just"/>
            <a:endParaRPr lang="ru-RU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ВИЧ с проявлениями в виде других уточненных болезней (В22):</a:t>
            </a:r>
          </a:p>
          <a:p>
            <a:pPr algn="just"/>
            <a:r>
              <a:rPr lang="ru-RU" b="1" dirty="0"/>
              <a:t>Сумма строк ф.61,таб.1000,</a:t>
            </a:r>
            <a:r>
              <a:rPr lang="ru-RU" b="1" dirty="0">
                <a:solidFill>
                  <a:srgbClr val="C00000"/>
                </a:solidFill>
              </a:rPr>
              <a:t>стр.19+20,</a:t>
            </a:r>
            <a:r>
              <a:rPr lang="ru-RU" b="1" dirty="0"/>
              <a:t>гр.05:15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равна</a:t>
            </a:r>
            <a:r>
              <a:rPr lang="ru-RU" b="1" dirty="0"/>
              <a:t> сумме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строк </a:t>
            </a:r>
            <a:r>
              <a:rPr lang="ru-RU" b="1" dirty="0"/>
              <a:t>из ф.61,таб.1000,</a:t>
            </a:r>
            <a:r>
              <a:rPr lang="ru-RU" b="1" dirty="0">
                <a:solidFill>
                  <a:srgbClr val="C00000"/>
                </a:solidFill>
              </a:rPr>
              <a:t>стр.21:28</a:t>
            </a:r>
            <a:r>
              <a:rPr lang="ru-RU" b="1" dirty="0"/>
              <a:t>,гр.05:15</a:t>
            </a:r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ВИЧ с проявлениями в виде других состояний (В23):</a:t>
            </a:r>
          </a:p>
          <a:p>
            <a:pPr algn="just"/>
            <a:r>
              <a:rPr lang="ru-RU" b="1" dirty="0"/>
              <a:t>Сумма строк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стр.29+30,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равна</a:t>
            </a:r>
            <a:r>
              <a:rPr lang="ru-RU" b="1" dirty="0"/>
              <a:t> сумме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строк </a:t>
            </a:r>
            <a:r>
              <a:rPr lang="ru-RU" b="1" dirty="0"/>
              <a:t>из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стр.31:38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54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" y="0"/>
            <a:ext cx="9162562" cy="70028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Форма федерального статистического наблюдения № 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</a:rPr>
              <a:t> «Сведения о болезни, вызванной вирусом  иммунодефицита человека»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2103" y="980728"/>
            <a:ext cx="8558369" cy="4968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2103" y="1168425"/>
            <a:ext cx="83423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сельских жителей (мужчины)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стр.1,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  из </a:t>
            </a:r>
            <a:r>
              <a:rPr lang="ru-RU" b="1" dirty="0"/>
              <a:t>ф.61,таб.1000,</a:t>
            </a:r>
            <a:r>
              <a:rPr lang="ru-RU" b="1" dirty="0">
                <a:solidFill>
                  <a:srgbClr val="C00000"/>
                </a:solidFill>
              </a:rPr>
              <a:t>стр.41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сельских жителей (женщины)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стр.2,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из ф.61, таб.1000, </a:t>
            </a:r>
            <a:r>
              <a:rPr lang="ru-RU" b="1" dirty="0" smtClean="0">
                <a:solidFill>
                  <a:srgbClr val="C00000"/>
                </a:solidFill>
              </a:rPr>
              <a:t>стр.42</a:t>
            </a:r>
            <a:r>
              <a:rPr lang="ru-RU" b="1" dirty="0" smtClean="0"/>
              <a:t>, гр.05:15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 smtClean="0"/>
              <a:t>Для </a:t>
            </a:r>
            <a:r>
              <a:rPr lang="ru-RU" b="1" u="sng" dirty="0"/>
              <a:t>лиц БОМЖ (мужчины) (В20-В24):</a:t>
            </a:r>
          </a:p>
          <a:p>
            <a:pPr algn="just"/>
            <a:r>
              <a:rPr lang="ru-RU" b="1" dirty="0"/>
              <a:t>Строка 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стр.1, </a:t>
            </a:r>
            <a:r>
              <a:rPr lang="ru-RU" b="1" dirty="0" smtClean="0"/>
              <a:t>гр.05:15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из </a:t>
            </a:r>
            <a:r>
              <a:rPr lang="ru-RU" b="1" dirty="0"/>
              <a:t>ф.61</a:t>
            </a:r>
            <a:r>
              <a:rPr lang="ru-RU" b="1" dirty="0" smtClean="0"/>
              <a:t>, таб.1000, </a:t>
            </a:r>
            <a:r>
              <a:rPr lang="ru-RU" b="1" dirty="0" smtClean="0">
                <a:solidFill>
                  <a:srgbClr val="C00000"/>
                </a:solidFill>
              </a:rPr>
              <a:t>стр.43</a:t>
            </a:r>
            <a:r>
              <a:rPr lang="ru-RU" b="1" dirty="0" smtClean="0"/>
              <a:t>, гр.05:15</a:t>
            </a:r>
            <a:endParaRPr lang="ru-RU" b="1" dirty="0"/>
          </a:p>
          <a:p>
            <a:pPr algn="just"/>
            <a:endParaRPr lang="ru-RU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u="sng" dirty="0"/>
              <a:t>Для лиц БОМЖ (женщины) (В20-В24):</a:t>
            </a:r>
          </a:p>
          <a:p>
            <a:pPr algn="just"/>
            <a:r>
              <a:rPr lang="ru-RU" b="1" dirty="0"/>
              <a:t>Строка ф.61,таб.1000,</a:t>
            </a:r>
            <a:r>
              <a:rPr lang="ru-RU" b="1" dirty="0">
                <a:solidFill>
                  <a:srgbClr val="C00000"/>
                </a:solidFill>
              </a:rPr>
              <a:t>стр.2,</a:t>
            </a:r>
            <a:r>
              <a:rPr lang="ru-RU" b="1" dirty="0"/>
              <a:t>гр.05:15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должна быть </a:t>
            </a:r>
            <a:r>
              <a:rPr lang="ru-RU" b="1" u="sng" dirty="0"/>
              <a:t>больше</a:t>
            </a:r>
            <a:r>
              <a:rPr lang="ru-RU" b="1" dirty="0"/>
              <a:t> строки </a:t>
            </a:r>
            <a:endParaRPr lang="ru-RU" b="1" dirty="0" smtClean="0"/>
          </a:p>
          <a:p>
            <a:pPr algn="just"/>
            <a:r>
              <a:rPr lang="ru-RU" b="1" dirty="0"/>
              <a:t> </a:t>
            </a:r>
            <a:r>
              <a:rPr lang="ru-RU" b="1" dirty="0" smtClean="0"/>
              <a:t>       из </a:t>
            </a:r>
            <a:r>
              <a:rPr lang="ru-RU" b="1" dirty="0"/>
              <a:t>ф.61,таб.1000,</a:t>
            </a:r>
            <a:r>
              <a:rPr lang="ru-RU" b="1" dirty="0">
                <a:solidFill>
                  <a:srgbClr val="C00000"/>
                </a:solidFill>
              </a:rPr>
              <a:t>стр.44</a:t>
            </a:r>
            <a:r>
              <a:rPr lang="ru-RU" b="1" dirty="0"/>
              <a:t>,гр.05:15</a:t>
            </a:r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103" y="980728"/>
            <a:ext cx="8554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33CC"/>
                </a:solidFill>
              </a:rPr>
              <a:t>НЕКОТОРЫЕ УСЛОВИЯ ВНУТРИТАБЛИЧНОГО КОНТРОЛЯ ДЛЯ ТАБЛИЦЫ 1000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78070-8EDD-4CBE-BA1D-D4E3024E18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презентации ЦНИИОИ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Шаблон презентации ЦНИИОИ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5787</Words>
  <Application>Microsoft Office PowerPoint</Application>
  <PresentationFormat>Экран (4:3)</PresentationFormat>
  <Paragraphs>896</Paragraphs>
  <Slides>37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Шаблон презентации ЦНИИОИЗ</vt:lpstr>
      <vt:lpstr>1_Шаблон презентации ЦНИИОИЗ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stat</dc:creator>
  <cp:lastModifiedBy>User</cp:lastModifiedBy>
  <cp:revision>197</cp:revision>
  <cp:lastPrinted>2018-12-10T14:37:41Z</cp:lastPrinted>
  <dcterms:created xsi:type="dcterms:W3CDTF">2017-12-06T11:47:10Z</dcterms:created>
  <dcterms:modified xsi:type="dcterms:W3CDTF">2018-12-11T09:56:14Z</dcterms:modified>
</cp:coreProperties>
</file>